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FF"/>
    <a:srgbClr val="00218A"/>
    <a:srgbClr val="0027A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93463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380729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42511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2949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86655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49278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E3C493-139C-4BC8-807E-121CCC664679}"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10989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3C493-139C-4BC8-807E-121CCC664679}"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59115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3C493-139C-4BC8-807E-121CCC664679}"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28762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57953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80241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C493-139C-4BC8-807E-121CCC664679}" type="datetimeFigureOut">
              <a:rPr lang="en-US" smtClean="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B501-7D86-4AED-9C42-DBFF4264C1F3}" type="slidenum">
              <a:rPr lang="en-US" smtClean="0"/>
              <a:t>‹#›</a:t>
            </a:fld>
            <a:endParaRPr lang="en-US"/>
          </a:p>
        </p:txBody>
      </p:sp>
    </p:spTree>
    <p:extLst>
      <p:ext uri="{BB962C8B-B14F-4D97-AF65-F5344CB8AC3E}">
        <p14:creationId xmlns:p14="http://schemas.microsoft.com/office/powerpoint/2010/main" val="106401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8123" y="695565"/>
            <a:ext cx="10014857" cy="838243"/>
          </a:xfrm>
        </p:spPr>
        <p:txBody>
          <a:bodyPr>
            <a:normAutofit/>
          </a:bodyPr>
          <a:lstStyle/>
          <a:p>
            <a:pPr lvl="0">
              <a:lnSpc>
                <a:spcPct val="150000"/>
              </a:lnSpc>
            </a:pPr>
            <a:r>
              <a:rPr lang="lv-LV" sz="1800" b="1" i="1" dirty="0">
                <a:solidFill>
                  <a:srgbClr val="00218A"/>
                </a:solidFill>
                <a:latin typeface="Arial" panose="020B0604020202020204" pitchFamily="34" charset="0"/>
                <a:cs typeface="Arial" panose="020B0604020202020204" pitchFamily="34" charset="0"/>
              </a:rPr>
              <a:t>ERASMUS+ </a:t>
            </a:r>
            <a:r>
              <a:rPr lang="en-US" sz="1600" b="1" dirty="0">
                <a:solidFill>
                  <a:srgbClr val="00218A"/>
                </a:solidFill>
                <a:latin typeface="Arial" panose="020B0604020202020204" pitchFamily="34" charset="0"/>
                <a:cs typeface="Arial" panose="020B0604020202020204" pitchFamily="34" charset="0"/>
              </a:rPr>
              <a:t>MOBILITĀTE PROFESIONĀLĀS IZGLĪTĪBAS UN APMĀCĪBAS </a:t>
            </a:r>
            <a:r>
              <a:rPr lang="lv-LV" sz="1600" b="1" dirty="0">
                <a:solidFill>
                  <a:srgbClr val="00218A"/>
                </a:solidFill>
                <a:latin typeface="Arial" panose="020B0604020202020204" pitchFamily="34" charset="0"/>
                <a:cs typeface="Arial" panose="020B0604020202020204" pitchFamily="34" charset="0"/>
              </a:rPr>
              <a:t>JOMĀ</a:t>
            </a:r>
            <a:br>
              <a:rPr lang="lv-LV" sz="1600" b="1" dirty="0">
                <a:solidFill>
                  <a:srgbClr val="00218A"/>
                </a:solidFill>
                <a:latin typeface="Arial" panose="020B0604020202020204" pitchFamily="34" charset="0"/>
                <a:cs typeface="Arial" panose="020B0604020202020204" pitchFamily="34" charset="0"/>
              </a:rPr>
            </a:br>
            <a:r>
              <a:rPr lang="lv-LV" sz="1400" b="1" dirty="0">
                <a:solidFill>
                  <a:srgbClr val="00218A"/>
                </a:solidFill>
                <a:latin typeface="Arial" panose="020B0604020202020204" pitchFamily="34" charset="0"/>
                <a:cs typeface="Arial" panose="020B0604020202020204" pitchFamily="34" charset="0"/>
              </a:rPr>
              <a:t>/2024-1-LV01-KA121-VET-000205448/</a:t>
            </a:r>
            <a:endParaRPr lang="en-US" sz="1400" b="1" dirty="0">
              <a:solidFill>
                <a:srgbClr val="00218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8942" y="1533808"/>
            <a:ext cx="11327026" cy="5120134"/>
          </a:xfrm>
        </p:spPr>
        <p:txBody>
          <a:bodyPr>
            <a:normAutofit/>
          </a:bodyPr>
          <a:lstStyle/>
          <a:p>
            <a:pPr algn="l">
              <a:lnSpc>
                <a:spcPct val="100000"/>
              </a:lnSpc>
              <a:spcBef>
                <a:spcPts val="0"/>
              </a:spcBef>
            </a:pPr>
            <a:r>
              <a:rPr lang="lv-LV" sz="1400" b="1" dirty="0">
                <a:cs typeface="Arial" panose="020B0604020202020204" pitchFamily="34" charset="0"/>
              </a:rPr>
              <a:t>Dalībnieki: Uldis Mačs un Ainārs Veips</a:t>
            </a:r>
            <a:endParaRPr lang="en-GB" sz="1400" b="1" dirty="0">
              <a:cs typeface="Arial" panose="020B0604020202020204" pitchFamily="34" charset="0"/>
            </a:endParaRPr>
          </a:p>
          <a:p>
            <a:pPr algn="l">
              <a:lnSpc>
                <a:spcPct val="100000"/>
              </a:lnSpc>
              <a:spcBef>
                <a:spcPts val="0"/>
              </a:spcBef>
            </a:pPr>
            <a:r>
              <a:rPr lang="lv-LV" sz="1400" b="1" dirty="0">
                <a:cs typeface="Arial" panose="020B0604020202020204" pitchFamily="34" charset="0"/>
              </a:rPr>
              <a:t>Erasmus+ mobilitātes īstenošanas vieta: </a:t>
            </a:r>
            <a:r>
              <a:rPr lang="en-GB" sz="1400" b="1">
                <a:cs typeface="Arial" panose="020B0604020202020204" pitchFamily="34" charset="0"/>
              </a:rPr>
              <a:t>Vitalis </a:t>
            </a:r>
            <a:r>
              <a:rPr lang="de-DE" sz="1400" b="1">
                <a:cs typeface="Arial" panose="020B0604020202020204" pitchFamily="34" charset="0"/>
              </a:rPr>
              <a:t>Betreuungsgesellschaft </a:t>
            </a:r>
            <a:r>
              <a:rPr lang="de-DE" sz="1400" b="1" dirty="0">
                <a:cs typeface="Arial" panose="020B0604020202020204" pitchFamily="34" charset="0"/>
              </a:rPr>
              <a:t>für Modellprojekte mbH, Vācija</a:t>
            </a:r>
          </a:p>
          <a:p>
            <a:pPr algn="l">
              <a:lnSpc>
                <a:spcPct val="100000"/>
              </a:lnSpc>
              <a:spcBef>
                <a:spcPts val="0"/>
              </a:spcBef>
            </a:pPr>
            <a:r>
              <a:rPr lang="lv-LV" sz="1400" b="1" dirty="0">
                <a:cs typeface="Arial" panose="020B0604020202020204" pitchFamily="34" charset="0"/>
              </a:rPr>
              <a:t>Erasmus+ mobilitātes veids un joma: Ēnošana darbā</a:t>
            </a:r>
            <a:endParaRPr lang="en-GB" sz="1400" b="1" dirty="0">
              <a:cs typeface="Arial" panose="020B0604020202020204" pitchFamily="34" charset="0"/>
            </a:endParaRPr>
          </a:p>
          <a:p>
            <a:pPr algn="l">
              <a:lnSpc>
                <a:spcPct val="100000"/>
              </a:lnSpc>
              <a:spcBef>
                <a:spcPts val="0"/>
              </a:spcBef>
            </a:pPr>
            <a:r>
              <a:rPr lang="lv-LV" sz="1400" b="1" dirty="0">
                <a:cs typeface="Arial" panose="020B0604020202020204" pitchFamily="34" charset="0"/>
              </a:rPr>
              <a:t>Mobilitātes periods: </a:t>
            </a:r>
            <a:r>
              <a:rPr lang="en-GB" sz="1400" b="1" dirty="0">
                <a:cs typeface="Arial" panose="020B0604020202020204" pitchFamily="34" charset="0"/>
              </a:rPr>
              <a:t>28.04.-0</a:t>
            </a:r>
            <a:r>
              <a:rPr lang="lv-LV" sz="1400" b="1" dirty="0">
                <a:cs typeface="Arial" panose="020B0604020202020204" pitchFamily="34" charset="0"/>
              </a:rPr>
              <a:t>2</a:t>
            </a:r>
            <a:r>
              <a:rPr lang="en-GB" sz="1400" b="1" dirty="0">
                <a:cs typeface="Arial" panose="020B0604020202020204" pitchFamily="34" charset="0"/>
              </a:rPr>
              <a:t>.05.2025.</a:t>
            </a:r>
            <a:endParaRPr lang="lv-LV" sz="1400" b="1" dirty="0"/>
          </a:p>
          <a:p>
            <a:pPr algn="just"/>
            <a:r>
              <a:rPr lang="lv-LV" sz="1400" b="1" dirty="0"/>
              <a:t>Uldis Mačs:  Erasmus+ mobilitātes projekts dalībniekiem dod iespēju gan iegūt jaunas tehsniskās zināšanas, gan pārbaudīt esošās. Lieliska pieredze ikdienā lietot un pilnveidot svešvalodu zināšanas. Pateicoties brīva laika programmai ir iespēja apmeklēt un klātienē iepazīt jaunu automašīnu ražošans procesu.</a:t>
            </a:r>
          </a:p>
          <a:p>
            <a:pPr algn="just"/>
            <a:r>
              <a:rPr lang="lv-LV" sz="1400" b="1" dirty="0"/>
              <a:t>Ainārs Veips: Iepazīšanās ar uzņemošo organizāciju un sniedza padziļinātu ieskatu dažādās mācību metodēs, programmās un studiju procesa organizācijā. Darba ēnošana ļāva tieši vērot mācību un apguves procesus darbībā, gūstot vērtīgu izpratni par pasniegšanas metodēm, studentu iesaisti un pasniedzēju lomu efektīvas mācīšanās veicināšanā. </a:t>
            </a:r>
          </a:p>
        </p:txBody>
      </p:sp>
      <p:pic>
        <p:nvPicPr>
          <p:cNvPr id="5" name="Picture 4" descr="C:\Users\Lora\Desktop\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73" y="378683"/>
            <a:ext cx="1009650" cy="1009650"/>
          </a:xfrm>
          <a:prstGeom prst="rect">
            <a:avLst/>
          </a:prstGeom>
          <a:noFill/>
          <a:ln>
            <a:noFill/>
          </a:ln>
        </p:spPr>
      </p:pic>
      <p:pic>
        <p:nvPicPr>
          <p:cNvPr id="12" name="Picture 11"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505" y="204058"/>
            <a:ext cx="2374204" cy="548640"/>
          </a:xfrm>
          <a:prstGeom prst="rect">
            <a:avLst/>
          </a:prstGeom>
          <a:noFill/>
          <a:ln>
            <a:noFill/>
          </a:ln>
        </p:spPr>
      </p:pic>
      <p:sp>
        <p:nvSpPr>
          <p:cNvPr id="6" name="TextBox 5"/>
          <p:cNvSpPr txBox="1"/>
          <p:nvPr/>
        </p:nvSpPr>
        <p:spPr>
          <a:xfrm>
            <a:off x="378942" y="4909751"/>
            <a:ext cx="1952366" cy="1441622"/>
          </a:xfrm>
          <a:prstGeom prst="rect">
            <a:avLst/>
          </a:prstGeom>
          <a:noFill/>
        </p:spPr>
        <p:txBody>
          <a:bodyPr wrap="square" rtlCol="0">
            <a:spAutoFit/>
          </a:bodyPr>
          <a:lstStyle/>
          <a:p>
            <a:endParaRPr lang="en-US" dirty="0"/>
          </a:p>
        </p:txBody>
      </p:sp>
      <p:sp>
        <p:nvSpPr>
          <p:cNvPr id="17" name="AutoShape 8">
            <a:extLst>
              <a:ext uri="{FF2B5EF4-FFF2-40B4-BE49-F238E27FC236}">
                <a16:creationId xmlns:a16="http://schemas.microsoft.com/office/drawing/2014/main" id="{0CB63A88-4938-F424-6042-0F2D48CF43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4" name="Google Shape;90;p13" title="PXL_20250502_103747305.jpg">
            <a:extLst>
              <a:ext uri="{FF2B5EF4-FFF2-40B4-BE49-F238E27FC236}">
                <a16:creationId xmlns:a16="http://schemas.microsoft.com/office/drawing/2014/main" id="{C94159D8-E3C3-0C05-550B-FE724D6F3700}"/>
              </a:ext>
            </a:extLst>
          </p:cNvPr>
          <p:cNvPicPr preferRelativeResize="0"/>
          <p:nvPr/>
        </p:nvPicPr>
        <p:blipFill>
          <a:blip r:embed="rId4">
            <a:alphaModFix/>
          </a:blip>
          <a:stretch>
            <a:fillRect/>
          </a:stretch>
        </p:blipFill>
        <p:spPr>
          <a:xfrm>
            <a:off x="1153298" y="4241340"/>
            <a:ext cx="3259873" cy="1833699"/>
          </a:xfrm>
          <a:prstGeom prst="rect">
            <a:avLst/>
          </a:prstGeom>
          <a:noFill/>
          <a:ln>
            <a:noFill/>
          </a:ln>
        </p:spPr>
      </p:pic>
      <p:pic>
        <p:nvPicPr>
          <p:cNvPr id="19" name="Picture 18">
            <a:extLst>
              <a:ext uri="{FF2B5EF4-FFF2-40B4-BE49-F238E27FC236}">
                <a16:creationId xmlns:a16="http://schemas.microsoft.com/office/drawing/2014/main" id="{78AAB3F8-91B6-0792-3D7C-4DDE63C77241}"/>
              </a:ext>
            </a:extLst>
          </p:cNvPr>
          <p:cNvPicPr>
            <a:picLocks noChangeAspect="1"/>
          </p:cNvPicPr>
          <p:nvPr/>
        </p:nvPicPr>
        <p:blipFill>
          <a:blip r:embed="rId5"/>
          <a:stretch>
            <a:fillRect/>
          </a:stretch>
        </p:blipFill>
        <p:spPr>
          <a:xfrm>
            <a:off x="4890461" y="4241340"/>
            <a:ext cx="1625917" cy="2299791"/>
          </a:xfrm>
          <a:prstGeom prst="rect">
            <a:avLst/>
          </a:prstGeom>
        </p:spPr>
      </p:pic>
      <p:pic>
        <p:nvPicPr>
          <p:cNvPr id="21" name="Picture 20">
            <a:extLst>
              <a:ext uri="{FF2B5EF4-FFF2-40B4-BE49-F238E27FC236}">
                <a16:creationId xmlns:a16="http://schemas.microsoft.com/office/drawing/2014/main" id="{27D2679E-226B-04C1-56DD-A657264E3128}"/>
              </a:ext>
            </a:extLst>
          </p:cNvPr>
          <p:cNvPicPr>
            <a:picLocks noChangeAspect="1"/>
          </p:cNvPicPr>
          <p:nvPr/>
        </p:nvPicPr>
        <p:blipFill>
          <a:blip r:embed="rId6"/>
          <a:stretch>
            <a:fillRect/>
          </a:stretch>
        </p:blipFill>
        <p:spPr>
          <a:xfrm>
            <a:off x="6972324" y="4241340"/>
            <a:ext cx="1584888" cy="2299790"/>
          </a:xfrm>
          <a:prstGeom prst="rect">
            <a:avLst/>
          </a:prstGeom>
        </p:spPr>
      </p:pic>
      <p:pic>
        <p:nvPicPr>
          <p:cNvPr id="23" name="Picture 22">
            <a:extLst>
              <a:ext uri="{FF2B5EF4-FFF2-40B4-BE49-F238E27FC236}">
                <a16:creationId xmlns:a16="http://schemas.microsoft.com/office/drawing/2014/main" id="{25337DCD-3E6B-8FC1-79F3-06A62961E911}"/>
              </a:ext>
            </a:extLst>
          </p:cNvPr>
          <p:cNvPicPr>
            <a:picLocks noChangeAspect="1"/>
          </p:cNvPicPr>
          <p:nvPr/>
        </p:nvPicPr>
        <p:blipFill>
          <a:blip r:embed="rId7"/>
          <a:stretch>
            <a:fillRect/>
          </a:stretch>
        </p:blipFill>
        <p:spPr>
          <a:xfrm>
            <a:off x="9033312" y="4241340"/>
            <a:ext cx="1733495" cy="2299790"/>
          </a:xfrm>
          <a:prstGeom prst="rect">
            <a:avLst/>
          </a:prstGeom>
        </p:spPr>
      </p:pic>
    </p:spTree>
    <p:extLst>
      <p:ext uri="{BB962C8B-B14F-4D97-AF65-F5344CB8AC3E}">
        <p14:creationId xmlns:p14="http://schemas.microsoft.com/office/powerpoint/2010/main" val="80633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142</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ERASMUS+ MOBILITĀTE PROFESIONĀLĀS IZGLĪTĪBAS UN APMĀCĪBAS JOMĀ /2024-1-LV01-KA121-VET-000205448/</vt:lpstr>
    </vt:vector>
  </TitlesOfParts>
  <Company>rtk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MOBILTĀTES PROGRAMMAS PROJEKTS 2022-1-LV01-KA131-HED-000054218 finansējuma</dc:title>
  <dc:creator>Lora</dc:creator>
  <cp:lastModifiedBy>Paula Zvejniece</cp:lastModifiedBy>
  <cp:revision>43</cp:revision>
  <dcterms:created xsi:type="dcterms:W3CDTF">2024-06-18T09:22:57Z</dcterms:created>
  <dcterms:modified xsi:type="dcterms:W3CDTF">2025-07-07T07:57:10Z</dcterms:modified>
</cp:coreProperties>
</file>