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1FF"/>
    <a:srgbClr val="00218A"/>
    <a:srgbClr val="0027A4"/>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04" autoAdjust="0"/>
  </p:normalViewPr>
  <p:slideViewPr>
    <p:cSldViewPr snapToGrid="0">
      <p:cViewPr varScale="1">
        <p:scale>
          <a:sx n="85" d="100"/>
          <a:sy n="85" d="100"/>
        </p:scale>
        <p:origin x="120"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934635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3807293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242511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129492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186655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E3C493-139C-4BC8-807E-121CCC664679}"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149278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E3C493-139C-4BC8-807E-121CCC664679}" type="datetimeFigureOut">
              <a:rPr lang="en-US" smtClean="0"/>
              <a:t>7/7/2025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210989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E3C493-139C-4BC8-807E-121CCC664679}" type="datetimeFigureOut">
              <a:rPr lang="en-US" smtClean="0"/>
              <a:t>7/7/2025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59115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3C493-139C-4BC8-807E-121CCC664679}" type="datetimeFigureOut">
              <a:rPr lang="en-US" smtClean="0"/>
              <a:t>7/7/2025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2287624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3C493-139C-4BC8-807E-121CCC664679}"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1579539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3C493-139C-4BC8-807E-121CCC664679}"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AB501-7D86-4AED-9C42-DBFF4264C1F3}" type="slidenum">
              <a:rPr lang="en-US" smtClean="0"/>
              <a:t>‹#›</a:t>
            </a:fld>
            <a:endParaRPr lang="en-US"/>
          </a:p>
        </p:txBody>
      </p:sp>
    </p:spTree>
    <p:extLst>
      <p:ext uri="{BB962C8B-B14F-4D97-AF65-F5344CB8AC3E}">
        <p14:creationId xmlns:p14="http://schemas.microsoft.com/office/powerpoint/2010/main" val="180241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3C493-139C-4BC8-807E-121CCC664679}" type="datetimeFigureOut">
              <a:rPr lang="en-US" smtClean="0"/>
              <a:t>7/7/2025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AB501-7D86-4AED-9C42-DBFF4264C1F3}" type="slidenum">
              <a:rPr lang="en-US" smtClean="0"/>
              <a:t>‹#›</a:t>
            </a:fld>
            <a:endParaRPr lang="en-US"/>
          </a:p>
        </p:txBody>
      </p:sp>
    </p:spTree>
    <p:extLst>
      <p:ext uri="{BB962C8B-B14F-4D97-AF65-F5344CB8AC3E}">
        <p14:creationId xmlns:p14="http://schemas.microsoft.com/office/powerpoint/2010/main" val="1064016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8123" y="695565"/>
            <a:ext cx="10014857" cy="838243"/>
          </a:xfrm>
        </p:spPr>
        <p:txBody>
          <a:bodyPr>
            <a:normAutofit/>
          </a:bodyPr>
          <a:lstStyle/>
          <a:p>
            <a:pPr lvl="0">
              <a:lnSpc>
                <a:spcPct val="150000"/>
              </a:lnSpc>
            </a:pPr>
            <a:r>
              <a:rPr lang="lv-LV" sz="1800" b="1" i="1" dirty="0">
                <a:solidFill>
                  <a:srgbClr val="00218A"/>
                </a:solidFill>
                <a:latin typeface="Arial" panose="020B0604020202020204" pitchFamily="34" charset="0"/>
                <a:cs typeface="Arial" panose="020B0604020202020204" pitchFamily="34" charset="0"/>
              </a:rPr>
              <a:t>ERASMUS+ </a:t>
            </a:r>
            <a:r>
              <a:rPr lang="en-US" sz="1600" b="1" dirty="0">
                <a:solidFill>
                  <a:srgbClr val="00218A"/>
                </a:solidFill>
                <a:latin typeface="Arial" panose="020B0604020202020204" pitchFamily="34" charset="0"/>
                <a:cs typeface="Arial" panose="020B0604020202020204" pitchFamily="34" charset="0"/>
              </a:rPr>
              <a:t>MOBILITĀTE PROFESIONĀLĀS IZGLĪTĪBAS UN APMĀCĪBAS </a:t>
            </a:r>
            <a:r>
              <a:rPr lang="lv-LV" sz="1600" b="1" dirty="0">
                <a:solidFill>
                  <a:srgbClr val="00218A"/>
                </a:solidFill>
                <a:latin typeface="Arial" panose="020B0604020202020204" pitchFamily="34" charset="0"/>
                <a:cs typeface="Arial" panose="020B0604020202020204" pitchFamily="34" charset="0"/>
              </a:rPr>
              <a:t>JOMĀ</a:t>
            </a:r>
            <a:br>
              <a:rPr lang="lv-LV" sz="1600" b="1" dirty="0">
                <a:solidFill>
                  <a:srgbClr val="00218A"/>
                </a:solidFill>
                <a:latin typeface="Arial" panose="020B0604020202020204" pitchFamily="34" charset="0"/>
                <a:cs typeface="Arial" panose="020B0604020202020204" pitchFamily="34" charset="0"/>
              </a:rPr>
            </a:br>
            <a:r>
              <a:rPr lang="lv-LV" sz="1400" b="1" dirty="0">
                <a:solidFill>
                  <a:srgbClr val="00218A"/>
                </a:solidFill>
                <a:latin typeface="Arial" panose="020B0604020202020204" pitchFamily="34" charset="0"/>
                <a:cs typeface="Arial" panose="020B0604020202020204" pitchFamily="34" charset="0"/>
              </a:rPr>
              <a:t>/2024-1-LV01-KA121-VET-000205448/</a:t>
            </a:r>
            <a:endParaRPr lang="en-US" sz="1400" b="1" dirty="0">
              <a:solidFill>
                <a:srgbClr val="00218A"/>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78942" y="1533808"/>
            <a:ext cx="11327026" cy="5120134"/>
          </a:xfrm>
        </p:spPr>
        <p:txBody>
          <a:bodyPr>
            <a:normAutofit/>
          </a:bodyPr>
          <a:lstStyle/>
          <a:p>
            <a:pPr algn="l">
              <a:lnSpc>
                <a:spcPct val="100000"/>
              </a:lnSpc>
              <a:spcBef>
                <a:spcPts val="0"/>
              </a:spcBef>
            </a:pPr>
            <a:r>
              <a:rPr lang="lv-LV" sz="1600" b="1" dirty="0">
                <a:cs typeface="Arial" panose="020B0604020202020204" pitchFamily="34" charset="0"/>
              </a:rPr>
              <a:t>Dalībnieki: </a:t>
            </a:r>
            <a:r>
              <a:rPr lang="en-GB" sz="1600" b="1" dirty="0">
                <a:cs typeface="Arial" panose="020B0604020202020204" pitchFamily="34" charset="0"/>
              </a:rPr>
              <a:t>3. </a:t>
            </a:r>
            <a:r>
              <a:rPr lang="en-GB" sz="1600" b="1" dirty="0" err="1">
                <a:cs typeface="Arial" panose="020B0604020202020204" pitchFamily="34" charset="0"/>
              </a:rPr>
              <a:t>kursa</a:t>
            </a:r>
            <a:r>
              <a:rPr lang="en-GB" sz="1600" b="1" dirty="0">
                <a:cs typeface="Arial" panose="020B0604020202020204" pitchFamily="34" charset="0"/>
              </a:rPr>
              <a:t> </a:t>
            </a:r>
            <a:r>
              <a:rPr lang="en-GB" sz="1600" b="1" dirty="0" err="1">
                <a:cs typeface="Arial" panose="020B0604020202020204" pitchFamily="34" charset="0"/>
              </a:rPr>
              <a:t>audz</a:t>
            </a:r>
            <a:r>
              <a:rPr lang="lv-LV" sz="1600" b="1" dirty="0">
                <a:cs typeface="Arial" panose="020B0604020202020204" pitchFamily="34" charset="0"/>
              </a:rPr>
              <a:t>ēkņi </a:t>
            </a:r>
            <a:r>
              <a:rPr lang="en-US" sz="1600" b="1" dirty="0">
                <a:cs typeface="Arial" panose="020B0604020202020204" pitchFamily="34" charset="0"/>
              </a:rPr>
              <a:t>Artūrs </a:t>
            </a:r>
            <a:r>
              <a:rPr lang="en-US" sz="1600" b="1" dirty="0" err="1">
                <a:cs typeface="Arial" panose="020B0604020202020204" pitchFamily="34" charset="0"/>
              </a:rPr>
              <a:t>Kriščuks</a:t>
            </a:r>
            <a:r>
              <a:rPr lang="lv-LV" sz="1600" b="1" dirty="0">
                <a:cs typeface="Arial" panose="020B0604020202020204" pitchFamily="34" charset="0"/>
              </a:rPr>
              <a:t> un </a:t>
            </a:r>
            <a:r>
              <a:rPr lang="en-US" sz="1600" b="1" dirty="0">
                <a:cs typeface="Arial" panose="020B0604020202020204" pitchFamily="34" charset="0"/>
              </a:rPr>
              <a:t>Markuss Bražis</a:t>
            </a:r>
            <a:endParaRPr lang="en-GB" sz="1600" b="1" dirty="0">
              <a:cs typeface="Arial" panose="020B0604020202020204" pitchFamily="34" charset="0"/>
            </a:endParaRPr>
          </a:p>
          <a:p>
            <a:pPr algn="l">
              <a:lnSpc>
                <a:spcPct val="100000"/>
              </a:lnSpc>
              <a:spcBef>
                <a:spcPts val="0"/>
              </a:spcBef>
            </a:pPr>
            <a:r>
              <a:rPr lang="lv-LV" sz="1600" b="1" dirty="0">
                <a:cs typeface="Arial" panose="020B0604020202020204" pitchFamily="34" charset="0"/>
              </a:rPr>
              <a:t>Erasmus+ mobilitātes īstenošanas vieta: Vitalis </a:t>
            </a:r>
            <a:r>
              <a:rPr lang="de-DE" sz="1600" b="1" dirty="0">
                <a:cs typeface="Arial" panose="020B0604020202020204" pitchFamily="34" charset="0"/>
              </a:rPr>
              <a:t>Betreuungsgesellschaft für Modellprojekte mbH, Vācija</a:t>
            </a:r>
          </a:p>
          <a:p>
            <a:pPr algn="l">
              <a:lnSpc>
                <a:spcPct val="100000"/>
              </a:lnSpc>
              <a:spcBef>
                <a:spcPts val="0"/>
              </a:spcBef>
            </a:pPr>
            <a:r>
              <a:rPr lang="lv-LV" sz="1600" b="1" dirty="0">
                <a:cs typeface="Arial" panose="020B0604020202020204" pitchFamily="34" charset="0"/>
              </a:rPr>
              <a:t>Erasmus+ mobilitātes veids un joma: īstermiņa mācību mobilitāte </a:t>
            </a:r>
            <a:r>
              <a:rPr lang="en-US" sz="1600" b="1" dirty="0">
                <a:cs typeface="Arial" panose="020B0604020202020204" pitchFamily="34" charset="0"/>
              </a:rPr>
              <a:t>CNC </a:t>
            </a:r>
            <a:r>
              <a:rPr lang="lv-LV" sz="1600" b="1" dirty="0">
                <a:cs typeface="Arial" panose="020B0604020202020204" pitchFamily="34" charset="0"/>
              </a:rPr>
              <a:t>tehhnoloģijās</a:t>
            </a:r>
          </a:p>
          <a:p>
            <a:pPr algn="l">
              <a:lnSpc>
                <a:spcPct val="100000"/>
              </a:lnSpc>
              <a:spcBef>
                <a:spcPts val="0"/>
              </a:spcBef>
            </a:pPr>
            <a:r>
              <a:rPr lang="lv-LV" sz="1600" b="1" dirty="0">
                <a:cs typeface="Arial" panose="020B0604020202020204" pitchFamily="34" charset="0"/>
              </a:rPr>
              <a:t>Mobilitātes periods: </a:t>
            </a:r>
            <a:r>
              <a:rPr lang="en-GB" sz="1600" b="1" dirty="0">
                <a:cs typeface="Arial" panose="020B0604020202020204" pitchFamily="34" charset="0"/>
              </a:rPr>
              <a:t>28.04.2025.-09.05.2025.</a:t>
            </a:r>
          </a:p>
          <a:p>
            <a:pPr algn="just">
              <a:lnSpc>
                <a:spcPct val="100000"/>
              </a:lnSpc>
            </a:pPr>
            <a:r>
              <a:rPr lang="en-GB" sz="1600" dirty="0"/>
              <a:t>	</a:t>
            </a:r>
            <a:r>
              <a:rPr lang="lv-LV" sz="1600" b="1" dirty="0"/>
              <a:t>Erasmus+ mobilitātes programma Vācijā sniedza lielisku iespēju iegūt padziļinātas praktiskās zināšanas un pilnveidot angļu valodas prasmes, jo prakse tika vadīta angļu valodā, un tajā piedalījās praktikanti no dažādām valstīm. Prakse tika organizēta VITALIS Betreuungsgesellschaft für Modellprojekte mbH, kas deva iespēju attīstīt profesionālās prasmes un valodu zināšanas, veicinot kompetenču pilnveidi. Brīvajā laikā apmeklējām kultūras un vēstures objektus, kas ļāva labāk izprast Vācijas vēsturi, kultūru un tās skaisto arhitektūru.</a:t>
            </a:r>
            <a:endParaRPr lang="en-US" sz="1600" b="1" dirty="0"/>
          </a:p>
        </p:txBody>
      </p:sp>
      <p:pic>
        <p:nvPicPr>
          <p:cNvPr id="5" name="Picture 4" descr="C:\Users\Lora\Desktop\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473" y="378683"/>
            <a:ext cx="1009650" cy="1009650"/>
          </a:xfrm>
          <a:prstGeom prst="rect">
            <a:avLst/>
          </a:prstGeom>
          <a:noFill/>
          <a:ln>
            <a:noFill/>
          </a:ln>
        </p:spPr>
      </p:pic>
      <p:pic>
        <p:nvPicPr>
          <p:cNvPr id="12" name="Picture 11"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8505" y="204058"/>
            <a:ext cx="2374204" cy="548640"/>
          </a:xfrm>
          <a:prstGeom prst="rect">
            <a:avLst/>
          </a:prstGeom>
          <a:noFill/>
          <a:ln>
            <a:noFill/>
          </a:ln>
        </p:spPr>
      </p:pic>
      <p:sp>
        <p:nvSpPr>
          <p:cNvPr id="6" name="TextBox 5"/>
          <p:cNvSpPr txBox="1"/>
          <p:nvPr/>
        </p:nvSpPr>
        <p:spPr>
          <a:xfrm>
            <a:off x="378942" y="4909751"/>
            <a:ext cx="1952366" cy="1441622"/>
          </a:xfrm>
          <a:prstGeom prst="rect">
            <a:avLst/>
          </a:prstGeom>
          <a:noFill/>
        </p:spPr>
        <p:txBody>
          <a:bodyPr wrap="square" rtlCol="0">
            <a:spAutoFit/>
          </a:bodyPr>
          <a:lstStyle/>
          <a:p>
            <a:endParaRPr lang="en-US" dirty="0"/>
          </a:p>
        </p:txBody>
      </p:sp>
      <p:sp>
        <p:nvSpPr>
          <p:cNvPr id="17" name="AutoShape 8">
            <a:extLst>
              <a:ext uri="{FF2B5EF4-FFF2-40B4-BE49-F238E27FC236}">
                <a16:creationId xmlns:a16="http://schemas.microsoft.com/office/drawing/2014/main" id="{0CB63A88-4938-F424-6042-0F2D48CF43D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7" name="Picture 6" descr="A computer next to a machine&#10;&#10;AI-generated content may be incorrect.">
            <a:extLst>
              <a:ext uri="{FF2B5EF4-FFF2-40B4-BE49-F238E27FC236}">
                <a16:creationId xmlns:a16="http://schemas.microsoft.com/office/drawing/2014/main" id="{F396B2B2-4682-49B9-8CAF-D1E1D015D5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306" y="4025358"/>
            <a:ext cx="3009998" cy="2257498"/>
          </a:xfrm>
          <a:prstGeom prst="rect">
            <a:avLst/>
          </a:prstGeom>
        </p:spPr>
      </p:pic>
      <p:pic>
        <p:nvPicPr>
          <p:cNvPr id="18" name="Picture 17" descr="Two men standing next to a table&#10;&#10;AI-generated content may be incorrect.">
            <a:extLst>
              <a:ext uri="{FF2B5EF4-FFF2-40B4-BE49-F238E27FC236}">
                <a16:creationId xmlns:a16="http://schemas.microsoft.com/office/drawing/2014/main" id="{D910AF20-C738-5469-E853-15ECDCF48F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591" y="4036515"/>
            <a:ext cx="2759165" cy="2257498"/>
          </a:xfrm>
          <a:prstGeom prst="rect">
            <a:avLst/>
          </a:prstGeom>
        </p:spPr>
      </p:pic>
      <p:pic>
        <p:nvPicPr>
          <p:cNvPr id="22" name="Picture 21" descr="A group of people posing for a photo in front of a building&#10;&#10;AI-generated content may be incorrect.">
            <a:extLst>
              <a:ext uri="{FF2B5EF4-FFF2-40B4-BE49-F238E27FC236}">
                <a16:creationId xmlns:a16="http://schemas.microsoft.com/office/drawing/2014/main" id="{3057DECC-D8B0-3230-7E74-BF5A9BD3F443}"/>
              </a:ext>
            </a:extLst>
          </p:cNvPr>
          <p:cNvPicPr>
            <a:picLocks noChangeAspect="1"/>
          </p:cNvPicPr>
          <p:nvPr/>
        </p:nvPicPr>
        <p:blipFill>
          <a:blip r:embed="rId6"/>
          <a:stretch>
            <a:fillRect/>
          </a:stretch>
        </p:blipFill>
        <p:spPr>
          <a:xfrm>
            <a:off x="8994110" y="4028466"/>
            <a:ext cx="1952366" cy="2265547"/>
          </a:xfrm>
          <a:prstGeom prst="rect">
            <a:avLst/>
          </a:prstGeom>
        </p:spPr>
      </p:pic>
      <p:pic>
        <p:nvPicPr>
          <p:cNvPr id="8" name="Picture 7">
            <a:extLst>
              <a:ext uri="{FF2B5EF4-FFF2-40B4-BE49-F238E27FC236}">
                <a16:creationId xmlns:a16="http://schemas.microsoft.com/office/drawing/2014/main" id="{0AFF7242-8BC0-7AF5-CA45-AD04C0D3BE40}"/>
              </a:ext>
            </a:extLst>
          </p:cNvPr>
          <p:cNvPicPr>
            <a:picLocks noChangeAspect="1"/>
          </p:cNvPicPr>
          <p:nvPr/>
        </p:nvPicPr>
        <p:blipFill>
          <a:blip r:embed="rId7"/>
          <a:stretch>
            <a:fillRect/>
          </a:stretch>
        </p:blipFill>
        <p:spPr>
          <a:xfrm>
            <a:off x="7142043" y="4025358"/>
            <a:ext cx="1715050" cy="2260606"/>
          </a:xfrm>
          <a:prstGeom prst="rect">
            <a:avLst/>
          </a:prstGeom>
        </p:spPr>
      </p:pic>
    </p:spTree>
    <p:extLst>
      <p:ext uri="{BB962C8B-B14F-4D97-AF65-F5344CB8AC3E}">
        <p14:creationId xmlns:p14="http://schemas.microsoft.com/office/powerpoint/2010/main" val="806333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134</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ERASMUS+ MOBILITĀTE PROFESIONĀLĀS IZGLĪTĪBAS UN APMĀCĪBAS JOMĀ /2024-1-LV01-KA121-VET-000205448/</vt:lpstr>
    </vt:vector>
  </TitlesOfParts>
  <Company>rtk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MOBILTĀTES PROGRAMMAS PROJEKTS 2022-1-LV01-KA131-HED-000054218 finansējuma</dc:title>
  <dc:creator>Lora</dc:creator>
  <cp:lastModifiedBy>Paula Zvejniece</cp:lastModifiedBy>
  <cp:revision>94</cp:revision>
  <dcterms:created xsi:type="dcterms:W3CDTF">2024-06-18T09:22:57Z</dcterms:created>
  <dcterms:modified xsi:type="dcterms:W3CDTF">2025-07-07T07:56:42Z</dcterms:modified>
</cp:coreProperties>
</file>