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60" r:id="rId4"/>
  </p:sldMasterIdLst>
  <p:sldIdLst>
    <p:sldId id="256" r:id="rId5"/>
  </p:sldIdLst>
  <p:sldSz cx="7559675" cy="10691813"/>
  <p:notesSz cx="6858000" cy="9144000"/>
  <p:embeddedFontLst>
    <p:embeddedFont>
      <p:font typeface="Montserrat" panose="00000500000000000000" pitchFamily="2" charset="-70"/>
      <p:regular r:id="rId6"/>
      <p:bold r:id="rId7"/>
      <p:italic r:id="rId8"/>
      <p:boldItalic r:id="rId9"/>
    </p:embeddedFont>
    <p:embeddedFont>
      <p:font typeface="Montserrat Bold" panose="020B0604020202020204" charset="-70"/>
      <p:bold r:id="rId10"/>
    </p:embeddedFont>
    <p:embeddedFont>
      <p:font typeface="Montserrat ExtraBold" panose="00000900000000000000" pitchFamily="2" charset="-70"/>
      <p:bold r:id="rId11"/>
      <p:boldItalic r:id="rId12"/>
    </p:embeddedFont>
    <p:embeddedFont>
      <p:font typeface="Montserrat regular" panose="00000500000000000000" charset="-70"/>
      <p:regular r:id="rId13"/>
    </p:embeddedFont>
  </p:embeddedFont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E41CB6B-9BA7-4173-A836-B226BB1DC8B1}" v="5" dt="2025-06-17T08:41:27.06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6" d="100"/>
          <a:sy n="66" d="100"/>
        </p:scale>
        <p:origin x="3150" y="4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font" Target="fonts/font3.fntdata"/><Relationship Id="rId13" Type="http://schemas.openxmlformats.org/officeDocument/2006/relationships/font" Target="fonts/font8.fntdata"/><Relationship Id="rId18" Type="http://schemas.microsoft.com/office/2015/10/relationships/revisionInfo" Target="revisionInfo.xml"/><Relationship Id="rId3" Type="http://schemas.openxmlformats.org/officeDocument/2006/relationships/customXml" Target="../customXml/item3.xml"/><Relationship Id="rId7" Type="http://schemas.openxmlformats.org/officeDocument/2006/relationships/font" Target="fonts/font2.fntdata"/><Relationship Id="rId12" Type="http://schemas.openxmlformats.org/officeDocument/2006/relationships/font" Target="fonts/font7.fntdata"/><Relationship Id="rId17"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font" Target="fonts/font1.fntdata"/><Relationship Id="rId11" Type="http://schemas.openxmlformats.org/officeDocument/2006/relationships/font" Target="fonts/font6.fntdata"/><Relationship Id="rId5" Type="http://schemas.openxmlformats.org/officeDocument/2006/relationships/slide" Target="slides/slide1.xml"/><Relationship Id="rId15" Type="http://schemas.openxmlformats.org/officeDocument/2006/relationships/viewProps" Target="viewProps.xml"/><Relationship Id="rId10" Type="http://schemas.openxmlformats.org/officeDocument/2006/relationships/font" Target="fonts/font5.fntdata"/><Relationship Id="rId4" Type="http://schemas.openxmlformats.org/officeDocument/2006/relationships/slideMaster" Target="slideMasters/slideMaster1.xml"/><Relationship Id="rId9" Type="http://schemas.openxmlformats.org/officeDocument/2006/relationships/font" Target="fonts/font4.fntdata"/><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7E9A6CA3-3EAF-45B1-965F-81E84A5A604E}"/>
              </a:ext>
            </a:extLst>
          </p:cNvPr>
          <p:cNvSpPr>
            <a:spLocks noGrp="1"/>
          </p:cNvSpPr>
          <p:nvPr>
            <p:ph type="pic" sz="quarter" idx="13" hasCustomPrompt="1"/>
          </p:nvPr>
        </p:nvSpPr>
        <p:spPr>
          <a:xfrm>
            <a:off x="0" y="3454400"/>
            <a:ext cx="7559675" cy="2387600"/>
          </a:xfrm>
        </p:spPr>
        <p:txBody>
          <a:bodyPr anchor="t"/>
          <a:lstStyle>
            <a:lvl1pPr marL="0" indent="0" algn="ctr">
              <a:buNone/>
              <a:defRPr>
                <a:solidFill>
                  <a:schemeClr val="bg1"/>
                </a:solidFill>
                <a:highlight>
                  <a:srgbClr val="000000"/>
                </a:highlight>
                <a:latin typeface="+mj-lt"/>
              </a:defRPr>
            </a:lvl1pPr>
          </a:lstStyle>
          <a:p>
            <a:r>
              <a:rPr lang="lt-LT"/>
              <a:t>Nuotrauka</a:t>
            </a:r>
          </a:p>
        </p:txBody>
      </p:sp>
      <p:sp>
        <p:nvSpPr>
          <p:cNvPr id="2" name="Date Placeholder 1"/>
          <p:cNvSpPr>
            <a:spLocks noGrp="1"/>
          </p:cNvSpPr>
          <p:nvPr>
            <p:ph type="dt" sz="half" idx="10"/>
          </p:nvPr>
        </p:nvSpPr>
        <p:spPr/>
        <p:txBody>
          <a:bodyPr/>
          <a:lstStyle/>
          <a:p>
            <a:fld id="{1273DCE7-EC33-447C-96AF-2AE1CA802656}" type="datetimeFigureOut">
              <a:rPr lang="lt-LT" smtClean="0"/>
              <a:t>2025-07-07</a:t>
            </a:fld>
            <a:endParaRPr lang="lt-LT"/>
          </a:p>
        </p:txBody>
      </p:sp>
      <p:sp>
        <p:nvSpPr>
          <p:cNvPr id="3" name="Footer Placeholder 2"/>
          <p:cNvSpPr>
            <a:spLocks noGrp="1"/>
          </p:cNvSpPr>
          <p:nvPr>
            <p:ph type="ftr" sz="quarter" idx="11"/>
          </p:nvPr>
        </p:nvSpPr>
        <p:spPr/>
        <p:txBody>
          <a:bodyPr/>
          <a:lstStyle/>
          <a:p>
            <a:endParaRPr lang="lt-LT"/>
          </a:p>
        </p:txBody>
      </p:sp>
      <p:sp>
        <p:nvSpPr>
          <p:cNvPr id="4" name="Slide Number Placeholder 3"/>
          <p:cNvSpPr>
            <a:spLocks noGrp="1"/>
          </p:cNvSpPr>
          <p:nvPr>
            <p:ph type="sldNum" sz="quarter" idx="12"/>
          </p:nvPr>
        </p:nvSpPr>
        <p:spPr/>
        <p:txBody>
          <a:bodyPr/>
          <a:lstStyle/>
          <a:p>
            <a:fld id="{1BA1EDB9-47B3-4557-912D-4D904CCB594A}" type="slidenum">
              <a:rPr lang="lt-LT" smtClean="0"/>
              <a:t>‹#›</a:t>
            </a:fld>
            <a:endParaRPr lang="lt-LT"/>
          </a:p>
        </p:txBody>
      </p:sp>
    </p:spTree>
    <p:extLst>
      <p:ext uri="{BB962C8B-B14F-4D97-AF65-F5344CB8AC3E}">
        <p14:creationId xmlns:p14="http://schemas.microsoft.com/office/powerpoint/2010/main" val="3294880449"/>
      </p:ext>
    </p:extLst>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19728" y="569242"/>
            <a:ext cx="6520220" cy="206659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519728" y="2846200"/>
            <a:ext cx="6520220" cy="678385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519728" y="9909729"/>
            <a:ext cx="1700927" cy="569240"/>
          </a:xfrm>
          <a:prstGeom prst="rect">
            <a:avLst/>
          </a:prstGeom>
        </p:spPr>
        <p:txBody>
          <a:bodyPr vert="horz" lIns="91440" tIns="45720" rIns="91440" bIns="45720" rtlCol="0" anchor="ctr"/>
          <a:lstStyle>
            <a:lvl1pPr algn="l">
              <a:defRPr sz="992">
                <a:solidFill>
                  <a:schemeClr val="tx1">
                    <a:tint val="75000"/>
                  </a:schemeClr>
                </a:solidFill>
              </a:defRPr>
            </a:lvl1pPr>
          </a:lstStyle>
          <a:p>
            <a:fld id="{1273DCE7-EC33-447C-96AF-2AE1CA802656}" type="datetimeFigureOut">
              <a:rPr lang="lt-LT" smtClean="0"/>
              <a:t>2025-07-07</a:t>
            </a:fld>
            <a:endParaRPr lang="lt-LT"/>
          </a:p>
        </p:txBody>
      </p:sp>
      <p:sp>
        <p:nvSpPr>
          <p:cNvPr id="5" name="Footer Placeholder 4"/>
          <p:cNvSpPr>
            <a:spLocks noGrp="1"/>
          </p:cNvSpPr>
          <p:nvPr>
            <p:ph type="ftr" sz="quarter" idx="3"/>
          </p:nvPr>
        </p:nvSpPr>
        <p:spPr>
          <a:xfrm>
            <a:off x="2504143" y="9909729"/>
            <a:ext cx="2551390" cy="569240"/>
          </a:xfrm>
          <a:prstGeom prst="rect">
            <a:avLst/>
          </a:prstGeom>
        </p:spPr>
        <p:txBody>
          <a:bodyPr vert="horz" lIns="91440" tIns="45720" rIns="91440" bIns="45720" rtlCol="0" anchor="ctr"/>
          <a:lstStyle>
            <a:lvl1pPr algn="ctr">
              <a:defRPr sz="992">
                <a:solidFill>
                  <a:schemeClr val="tx1">
                    <a:tint val="75000"/>
                  </a:schemeClr>
                </a:solidFill>
              </a:defRPr>
            </a:lvl1pPr>
          </a:lstStyle>
          <a:p>
            <a:endParaRPr lang="lt-LT"/>
          </a:p>
        </p:txBody>
      </p:sp>
      <p:sp>
        <p:nvSpPr>
          <p:cNvPr id="6" name="Slide Number Placeholder 5"/>
          <p:cNvSpPr>
            <a:spLocks noGrp="1"/>
          </p:cNvSpPr>
          <p:nvPr>
            <p:ph type="sldNum" sz="quarter" idx="4"/>
          </p:nvPr>
        </p:nvSpPr>
        <p:spPr>
          <a:xfrm>
            <a:off x="5339020" y="9909729"/>
            <a:ext cx="1700927" cy="569240"/>
          </a:xfrm>
          <a:prstGeom prst="rect">
            <a:avLst/>
          </a:prstGeom>
        </p:spPr>
        <p:txBody>
          <a:bodyPr vert="horz" lIns="91440" tIns="45720" rIns="91440" bIns="45720" rtlCol="0" anchor="ctr"/>
          <a:lstStyle>
            <a:lvl1pPr algn="r">
              <a:defRPr sz="992">
                <a:solidFill>
                  <a:schemeClr val="tx1">
                    <a:tint val="75000"/>
                  </a:schemeClr>
                </a:solidFill>
              </a:defRPr>
            </a:lvl1pPr>
          </a:lstStyle>
          <a:p>
            <a:fld id="{1BA1EDB9-47B3-4557-912D-4D904CCB594A}" type="slidenum">
              <a:rPr lang="lt-LT" smtClean="0"/>
              <a:t>‹#›</a:t>
            </a:fld>
            <a:endParaRPr lang="lt-LT"/>
          </a:p>
        </p:txBody>
      </p:sp>
    </p:spTree>
    <p:extLst>
      <p:ext uri="{BB962C8B-B14F-4D97-AF65-F5344CB8AC3E}">
        <p14:creationId xmlns:p14="http://schemas.microsoft.com/office/powerpoint/2010/main" val="2060508594"/>
      </p:ext>
    </p:extLst>
  </p:cSld>
  <p:clrMap bg1="lt1" tx1="dk1" bg2="lt2" tx2="dk2" accent1="accent1" accent2="accent2" accent3="accent3" accent4="accent4" accent5="accent5" accent6="accent6" hlink="hlink" folHlink="folHlink"/>
  <p:sldLayoutIdLst>
    <p:sldLayoutId id="2147483667" r:id="rId1"/>
  </p:sldLayoutIdLst>
  <p:txStyles>
    <p:titleStyle>
      <a:lvl1pPr algn="l" defTabSz="755934" rtl="0" eaLnBrk="1" latinLnBrk="0" hangingPunct="1">
        <a:lnSpc>
          <a:spcPct val="90000"/>
        </a:lnSpc>
        <a:spcBef>
          <a:spcPct val="0"/>
        </a:spcBef>
        <a:buNone/>
        <a:defRPr sz="3637" kern="1200">
          <a:solidFill>
            <a:schemeClr val="tx1"/>
          </a:solidFill>
          <a:latin typeface="+mj-lt"/>
          <a:ea typeface="+mj-ea"/>
          <a:cs typeface="+mj-cs"/>
        </a:defRPr>
      </a:lvl1pPr>
    </p:titleStyle>
    <p:bodyStyle>
      <a:lvl1pPr marL="188984" indent="-188984" algn="l" defTabSz="755934" rtl="0" eaLnBrk="1" latinLnBrk="0" hangingPunct="1">
        <a:lnSpc>
          <a:spcPct val="90000"/>
        </a:lnSpc>
        <a:spcBef>
          <a:spcPts val="827"/>
        </a:spcBef>
        <a:buFont typeface="Arial" panose="020B0604020202020204" pitchFamily="34" charset="0"/>
        <a:buChar char="•"/>
        <a:defRPr sz="2315" kern="1200">
          <a:solidFill>
            <a:schemeClr val="tx1"/>
          </a:solidFill>
          <a:latin typeface="+mn-lt"/>
          <a:ea typeface="+mn-ea"/>
          <a:cs typeface="+mn-cs"/>
        </a:defRPr>
      </a:lvl1pPr>
      <a:lvl2pPr marL="566951" indent="-188984" algn="l" defTabSz="755934" rtl="0" eaLnBrk="1" latinLnBrk="0" hangingPunct="1">
        <a:lnSpc>
          <a:spcPct val="90000"/>
        </a:lnSpc>
        <a:spcBef>
          <a:spcPts val="413"/>
        </a:spcBef>
        <a:buFont typeface="Arial" panose="020B0604020202020204" pitchFamily="34" charset="0"/>
        <a:buChar char="•"/>
        <a:defRPr sz="1984" kern="1200">
          <a:solidFill>
            <a:schemeClr val="tx1"/>
          </a:solidFill>
          <a:latin typeface="+mn-lt"/>
          <a:ea typeface="+mn-ea"/>
          <a:cs typeface="+mn-cs"/>
        </a:defRPr>
      </a:lvl2pPr>
      <a:lvl3pPr marL="944918" indent="-188984" algn="l" defTabSz="755934" rtl="0" eaLnBrk="1" latinLnBrk="0" hangingPunct="1">
        <a:lnSpc>
          <a:spcPct val="90000"/>
        </a:lnSpc>
        <a:spcBef>
          <a:spcPts val="413"/>
        </a:spcBef>
        <a:buFont typeface="Arial" panose="020B0604020202020204" pitchFamily="34" charset="0"/>
        <a:buChar char="•"/>
        <a:defRPr sz="1653" kern="1200">
          <a:solidFill>
            <a:schemeClr val="tx1"/>
          </a:solidFill>
          <a:latin typeface="+mn-lt"/>
          <a:ea typeface="+mn-ea"/>
          <a:cs typeface="+mn-cs"/>
        </a:defRPr>
      </a:lvl3pPr>
      <a:lvl4pPr marL="1322885"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4pPr>
      <a:lvl5pPr marL="1700853"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p:bodyStyle>
    <p:otherStyle>
      <a:defPPr>
        <a:defRPr lang="en-US"/>
      </a:defPPr>
      <a:lvl1pPr marL="0" algn="l" defTabSz="755934" rtl="0" eaLnBrk="1" latinLnBrk="0" hangingPunct="1">
        <a:defRPr sz="1488" kern="1200">
          <a:solidFill>
            <a:schemeClr val="tx1"/>
          </a:solidFill>
          <a:latin typeface="+mn-lt"/>
          <a:ea typeface="+mn-ea"/>
          <a:cs typeface="+mn-cs"/>
        </a:defRPr>
      </a:lvl1pPr>
      <a:lvl2pPr marL="377967" algn="l" defTabSz="755934" rtl="0" eaLnBrk="1" latinLnBrk="0" hangingPunct="1">
        <a:defRPr sz="1488" kern="1200">
          <a:solidFill>
            <a:schemeClr val="tx1"/>
          </a:solidFill>
          <a:latin typeface="+mn-lt"/>
          <a:ea typeface="+mn-ea"/>
          <a:cs typeface="+mn-cs"/>
        </a:defRPr>
      </a:lvl2pPr>
      <a:lvl3pPr marL="755934" algn="l" defTabSz="755934" rtl="0" eaLnBrk="1" latinLnBrk="0" hangingPunct="1">
        <a:defRPr sz="1488" kern="1200">
          <a:solidFill>
            <a:schemeClr val="tx1"/>
          </a:solidFill>
          <a:latin typeface="+mn-lt"/>
          <a:ea typeface="+mn-ea"/>
          <a:cs typeface="+mn-cs"/>
        </a:defRPr>
      </a:lvl3pPr>
      <a:lvl4pPr marL="1133902" algn="l" defTabSz="755934" rtl="0" eaLnBrk="1" latinLnBrk="0" hangingPunct="1">
        <a:defRPr sz="1488" kern="1200">
          <a:solidFill>
            <a:schemeClr val="tx1"/>
          </a:solidFill>
          <a:latin typeface="+mn-lt"/>
          <a:ea typeface="+mn-ea"/>
          <a:cs typeface="+mn-cs"/>
        </a:defRPr>
      </a:lvl4pPr>
      <a:lvl5pPr marL="1511869" algn="l" defTabSz="755934" rtl="0" eaLnBrk="1" latinLnBrk="0" hangingPunct="1">
        <a:defRPr sz="1488" kern="1200">
          <a:solidFill>
            <a:schemeClr val="tx1"/>
          </a:solidFill>
          <a:latin typeface="+mn-lt"/>
          <a:ea typeface="+mn-ea"/>
          <a:cs typeface="+mn-cs"/>
        </a:defRPr>
      </a:lvl5pPr>
      <a:lvl6pPr marL="1889836" algn="l" defTabSz="755934" rtl="0" eaLnBrk="1" latinLnBrk="0" hangingPunct="1">
        <a:defRPr sz="1488" kern="1200">
          <a:solidFill>
            <a:schemeClr val="tx1"/>
          </a:solidFill>
          <a:latin typeface="+mn-lt"/>
          <a:ea typeface="+mn-ea"/>
          <a:cs typeface="+mn-cs"/>
        </a:defRPr>
      </a:lvl6pPr>
      <a:lvl7pPr marL="2267803" algn="l" defTabSz="755934" rtl="0" eaLnBrk="1" latinLnBrk="0" hangingPunct="1">
        <a:defRPr sz="1488" kern="1200">
          <a:solidFill>
            <a:schemeClr val="tx1"/>
          </a:solidFill>
          <a:latin typeface="+mn-lt"/>
          <a:ea typeface="+mn-ea"/>
          <a:cs typeface="+mn-cs"/>
        </a:defRPr>
      </a:lvl7pPr>
      <a:lvl8pPr marL="2645771" algn="l" defTabSz="755934" rtl="0" eaLnBrk="1" latinLnBrk="0" hangingPunct="1">
        <a:defRPr sz="1488" kern="1200">
          <a:solidFill>
            <a:schemeClr val="tx1"/>
          </a:solidFill>
          <a:latin typeface="+mn-lt"/>
          <a:ea typeface="+mn-ea"/>
          <a:cs typeface="+mn-cs"/>
        </a:defRPr>
      </a:lvl8pPr>
      <a:lvl9pPr marL="3023738" algn="l" defTabSz="755934" rtl="0" eaLnBrk="1" latinLnBrk="0" hangingPunct="1">
        <a:defRPr sz="1488"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sv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image" Target="../media/image5.svg"/><Relationship Id="rId5" Type="http://schemas.openxmlformats.org/officeDocument/2006/relationships/image" Target="../media/image4.png"/><Relationship Id="rId4" Type="http://schemas.openxmlformats.org/officeDocument/2006/relationships/image" Target="../media/image3.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 name="Picture Placeholder 29" descr="A tall building in a city&#10;&#10;Description automatically generated">
            <a:extLst>
              <a:ext uri="{FF2B5EF4-FFF2-40B4-BE49-F238E27FC236}">
                <a16:creationId xmlns:a16="http://schemas.microsoft.com/office/drawing/2014/main" id="{FA090BB3-1534-4B25-B4EA-E72D9192F153}"/>
              </a:ext>
            </a:extLst>
          </p:cNvPr>
          <p:cNvPicPr>
            <a:picLocks noGrp="1" noChangeAspect="1"/>
          </p:cNvPicPr>
          <p:nvPr>
            <p:ph type="pic" sz="quarter" idx="13"/>
          </p:nvPr>
        </p:nvPicPr>
        <p:blipFill rotWithShape="1">
          <a:blip r:embed="rId2" cstate="print">
            <a:extLst>
              <a:ext uri="{28A0092B-C50C-407E-A947-70E740481C1C}">
                <a14:useLocalDpi xmlns:a14="http://schemas.microsoft.com/office/drawing/2010/main" val="0"/>
              </a:ext>
            </a:extLst>
          </a:blip>
          <a:srcRect l="4056" t="35073" r="4056" b="17531"/>
          <a:stretch/>
        </p:blipFill>
        <p:spPr>
          <a:xfrm flipH="1">
            <a:off x="-26831" y="2157872"/>
            <a:ext cx="7559675" cy="3061668"/>
          </a:xfrm>
        </p:spPr>
      </p:pic>
      <p:sp>
        <p:nvSpPr>
          <p:cNvPr id="31" name="Rectangle 30">
            <a:extLst>
              <a:ext uri="{FF2B5EF4-FFF2-40B4-BE49-F238E27FC236}">
                <a16:creationId xmlns:a16="http://schemas.microsoft.com/office/drawing/2014/main" id="{1A09BBFF-A66C-4638-82B0-EA4A4544135F}"/>
              </a:ext>
            </a:extLst>
          </p:cNvPr>
          <p:cNvSpPr/>
          <p:nvPr/>
        </p:nvSpPr>
        <p:spPr>
          <a:xfrm>
            <a:off x="-26831" y="2293649"/>
            <a:ext cx="6974047" cy="2778139"/>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t-LT"/>
          </a:p>
        </p:txBody>
      </p:sp>
      <p:sp>
        <p:nvSpPr>
          <p:cNvPr id="25" name="Rectangle 24">
            <a:extLst>
              <a:ext uri="{FF2B5EF4-FFF2-40B4-BE49-F238E27FC236}">
                <a16:creationId xmlns:a16="http://schemas.microsoft.com/office/drawing/2014/main" id="{64CF4431-7006-4EDF-B3B6-5EAC63ABC0AD}"/>
              </a:ext>
            </a:extLst>
          </p:cNvPr>
          <p:cNvSpPr/>
          <p:nvPr/>
        </p:nvSpPr>
        <p:spPr>
          <a:xfrm>
            <a:off x="-6786" y="9161172"/>
            <a:ext cx="7559674" cy="64323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t-LT"/>
          </a:p>
        </p:txBody>
      </p:sp>
      <p:sp>
        <p:nvSpPr>
          <p:cNvPr id="20" name="Rectangle 19">
            <a:extLst>
              <a:ext uri="{FF2B5EF4-FFF2-40B4-BE49-F238E27FC236}">
                <a16:creationId xmlns:a16="http://schemas.microsoft.com/office/drawing/2014/main" id="{5317481E-D10F-4672-B2B4-98B3211E4DDE}"/>
              </a:ext>
            </a:extLst>
          </p:cNvPr>
          <p:cNvSpPr/>
          <p:nvPr/>
        </p:nvSpPr>
        <p:spPr>
          <a:xfrm>
            <a:off x="7189469" y="7595556"/>
            <a:ext cx="387122" cy="156561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t-LT"/>
          </a:p>
        </p:txBody>
      </p:sp>
      <p:sp>
        <p:nvSpPr>
          <p:cNvPr id="17" name="Rectangle 16">
            <a:extLst>
              <a:ext uri="{FF2B5EF4-FFF2-40B4-BE49-F238E27FC236}">
                <a16:creationId xmlns:a16="http://schemas.microsoft.com/office/drawing/2014/main" id="{38D56E62-8C56-40C8-A74A-C48BCC0BF929}"/>
              </a:ext>
            </a:extLst>
          </p:cNvPr>
          <p:cNvSpPr/>
          <p:nvPr/>
        </p:nvSpPr>
        <p:spPr>
          <a:xfrm>
            <a:off x="3606685" y="7608532"/>
            <a:ext cx="3555062" cy="1552639"/>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t-LT"/>
          </a:p>
        </p:txBody>
      </p:sp>
      <p:pic>
        <p:nvPicPr>
          <p:cNvPr id="5" name="Graphic 4">
            <a:extLst>
              <a:ext uri="{FF2B5EF4-FFF2-40B4-BE49-F238E27FC236}">
                <a16:creationId xmlns:a16="http://schemas.microsoft.com/office/drawing/2014/main" id="{2F20C0AC-E00C-4B3A-B684-F743981D1EB3}"/>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532643" y="0"/>
            <a:ext cx="3583681" cy="1258101"/>
          </a:xfrm>
          <a:prstGeom prst="rect">
            <a:avLst/>
          </a:prstGeom>
        </p:spPr>
      </p:pic>
      <p:sp>
        <p:nvSpPr>
          <p:cNvPr id="6" name="TextBox 5">
            <a:extLst>
              <a:ext uri="{FF2B5EF4-FFF2-40B4-BE49-F238E27FC236}">
                <a16:creationId xmlns:a16="http://schemas.microsoft.com/office/drawing/2014/main" id="{566970E5-2126-4070-A684-9E760485764A}"/>
              </a:ext>
            </a:extLst>
          </p:cNvPr>
          <p:cNvSpPr txBox="1"/>
          <p:nvPr/>
        </p:nvSpPr>
        <p:spPr>
          <a:xfrm>
            <a:off x="468568" y="1444063"/>
            <a:ext cx="1195840" cy="276999"/>
          </a:xfrm>
          <a:prstGeom prst="rect">
            <a:avLst/>
          </a:prstGeom>
          <a:noFill/>
        </p:spPr>
        <p:txBody>
          <a:bodyPr wrap="none" rtlCol="0">
            <a:spAutoFit/>
          </a:bodyPr>
          <a:lstStyle/>
          <a:p>
            <a:r>
              <a:rPr lang="lt-LT" sz="1200" cap="all" spc="120" dirty="0">
                <a:solidFill>
                  <a:schemeClr val="accent1"/>
                </a:solidFill>
              </a:rPr>
              <a:t>meklējam</a:t>
            </a:r>
          </a:p>
        </p:txBody>
      </p:sp>
      <p:sp>
        <p:nvSpPr>
          <p:cNvPr id="7" name="TextBox 6">
            <a:extLst>
              <a:ext uri="{FF2B5EF4-FFF2-40B4-BE49-F238E27FC236}">
                <a16:creationId xmlns:a16="http://schemas.microsoft.com/office/drawing/2014/main" id="{833E795A-8706-4F80-A950-8EAB01C59703}"/>
              </a:ext>
            </a:extLst>
          </p:cNvPr>
          <p:cNvSpPr txBox="1"/>
          <p:nvPr/>
        </p:nvSpPr>
        <p:spPr>
          <a:xfrm>
            <a:off x="410558" y="1776509"/>
            <a:ext cx="4586512" cy="369332"/>
          </a:xfrm>
          <a:prstGeom prst="rect">
            <a:avLst/>
          </a:prstGeom>
          <a:noFill/>
        </p:spPr>
        <p:txBody>
          <a:bodyPr wrap="none" rtlCol="0">
            <a:spAutoFit/>
          </a:bodyPr>
          <a:lstStyle/>
          <a:p>
            <a:r>
              <a:rPr lang="lt-LT" cap="all" dirty="0">
                <a:solidFill>
                  <a:schemeClr val="tx2"/>
                </a:solidFill>
                <a:latin typeface="+mj-lt"/>
              </a:rPr>
              <a:t>Projektu vadītāja asistentu/ -i</a:t>
            </a:r>
          </a:p>
        </p:txBody>
      </p:sp>
      <p:cxnSp>
        <p:nvCxnSpPr>
          <p:cNvPr id="10" name="Straight Connector 9">
            <a:extLst>
              <a:ext uri="{FF2B5EF4-FFF2-40B4-BE49-F238E27FC236}">
                <a16:creationId xmlns:a16="http://schemas.microsoft.com/office/drawing/2014/main" id="{AD345734-7019-49AA-BE27-F5C2D0612B89}"/>
              </a:ext>
            </a:extLst>
          </p:cNvPr>
          <p:cNvCxnSpPr>
            <a:cxnSpLocks/>
          </p:cNvCxnSpPr>
          <p:nvPr/>
        </p:nvCxnSpPr>
        <p:spPr>
          <a:xfrm>
            <a:off x="5395985" y="1444063"/>
            <a:ext cx="0" cy="665155"/>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43391F56-D96F-462C-854E-B7ED8DEA7F39}"/>
              </a:ext>
            </a:extLst>
          </p:cNvPr>
          <p:cNvSpPr txBox="1"/>
          <p:nvPr/>
        </p:nvSpPr>
        <p:spPr>
          <a:xfrm>
            <a:off x="241605" y="2663138"/>
            <a:ext cx="6588919" cy="2416046"/>
          </a:xfrm>
          <a:prstGeom prst="rect">
            <a:avLst/>
          </a:prstGeom>
          <a:noFill/>
        </p:spPr>
        <p:txBody>
          <a:bodyPr wrap="square" rtlCol="0">
            <a:spAutoFit/>
          </a:bodyPr>
          <a:lstStyle/>
          <a:p>
            <a:pPr marL="228600">
              <a:spcAft>
                <a:spcPts val="600"/>
              </a:spcAft>
            </a:pPr>
            <a:r>
              <a:rPr lang="lv-LV" sz="1400" b="1" dirty="0">
                <a:solidFill>
                  <a:schemeClr val="bg1"/>
                </a:solidFill>
              </a:rPr>
              <a:t>Vienam no mūsu realizējamiem dzelzceļa infrastruktūras modernizācijas projektam aicinām komandā Projekta vadītāja asistentu/ -i. Tavi pienākumi būs:</a:t>
            </a:r>
            <a:endParaRPr lang="ru-RU" sz="1400" b="1" dirty="0">
              <a:solidFill>
                <a:schemeClr val="bg1"/>
              </a:solidFill>
            </a:endParaRPr>
          </a:p>
          <a:p>
            <a:pPr marL="514350" indent="-285750">
              <a:spcAft>
                <a:spcPts val="600"/>
              </a:spcAft>
              <a:buFontTx/>
              <a:buChar char="-"/>
            </a:pPr>
            <a:r>
              <a:rPr lang="lv-LV" sz="1400" b="1" dirty="0">
                <a:solidFill>
                  <a:schemeClr val="bg1"/>
                </a:solidFill>
              </a:rPr>
              <a:t>Asistēšana projektu realizācijā, koordinēšanā un uzraudzībā</a:t>
            </a:r>
          </a:p>
          <a:p>
            <a:pPr marL="514350" indent="-285750">
              <a:spcAft>
                <a:spcPts val="600"/>
              </a:spcAft>
              <a:buFontTx/>
              <a:buChar char="-"/>
            </a:pPr>
            <a:r>
              <a:rPr lang="lv-LV" sz="1400" b="1" dirty="0">
                <a:solidFill>
                  <a:schemeClr val="bg1"/>
                </a:solidFill>
              </a:rPr>
              <a:t>Komunikācija ar iesaistītajām nodaļām un ārējiem sadarbības partneriem</a:t>
            </a:r>
          </a:p>
          <a:p>
            <a:pPr marL="514350" indent="-285750">
              <a:spcAft>
                <a:spcPts val="600"/>
              </a:spcAft>
              <a:buFontTx/>
              <a:buChar char="-"/>
            </a:pPr>
            <a:r>
              <a:rPr lang="lv-LV" sz="1400" b="1" dirty="0">
                <a:solidFill>
                  <a:schemeClr val="bg1"/>
                </a:solidFill>
              </a:rPr>
              <a:t>Projekta dokumentācijas izstrādāšana, noformēšana, tulkošana</a:t>
            </a:r>
          </a:p>
          <a:p>
            <a:pPr marL="514350" indent="-285750">
              <a:spcAft>
                <a:spcPts val="600"/>
              </a:spcAft>
              <a:buFontTx/>
              <a:buChar char="-"/>
            </a:pPr>
            <a:r>
              <a:rPr lang="lv-LV" sz="1400" b="1" dirty="0">
                <a:solidFill>
                  <a:schemeClr val="bg1"/>
                </a:solidFill>
              </a:rPr>
              <a:t>Darbs ar F2, F3, MAF</a:t>
            </a:r>
          </a:p>
          <a:p>
            <a:pPr marL="514350" indent="-285750">
              <a:spcAft>
                <a:spcPts val="600"/>
              </a:spcAft>
              <a:buFontTx/>
              <a:buChar char="-"/>
            </a:pPr>
            <a:r>
              <a:rPr lang="lv-LV" sz="1400" b="1" dirty="0">
                <a:solidFill>
                  <a:schemeClr val="bg1"/>
                </a:solidFill>
              </a:rPr>
              <a:t>Projekta nepieciešamo atskaišu sagatavošana </a:t>
            </a:r>
          </a:p>
        </p:txBody>
      </p:sp>
      <p:sp>
        <p:nvSpPr>
          <p:cNvPr id="12" name="TextBox 11">
            <a:extLst>
              <a:ext uri="{FF2B5EF4-FFF2-40B4-BE49-F238E27FC236}">
                <a16:creationId xmlns:a16="http://schemas.microsoft.com/office/drawing/2014/main" id="{885E3B18-BACE-4D25-BE01-E91768221CC6}"/>
              </a:ext>
            </a:extLst>
          </p:cNvPr>
          <p:cNvSpPr txBox="1"/>
          <p:nvPr/>
        </p:nvSpPr>
        <p:spPr>
          <a:xfrm>
            <a:off x="468568" y="2364490"/>
            <a:ext cx="1636025" cy="338554"/>
          </a:xfrm>
          <a:prstGeom prst="rect">
            <a:avLst/>
          </a:prstGeom>
          <a:noFill/>
        </p:spPr>
        <p:txBody>
          <a:bodyPr wrap="none" rtlCol="0">
            <a:spAutoFit/>
          </a:bodyPr>
          <a:lstStyle/>
          <a:p>
            <a:r>
              <a:rPr lang="lt-LT" sz="1600" cap="all" spc="120" dirty="0">
                <a:solidFill>
                  <a:schemeClr val="bg1"/>
                </a:solidFill>
                <a:latin typeface="+mj-lt"/>
              </a:rPr>
              <a:t>Par darbu</a:t>
            </a:r>
          </a:p>
        </p:txBody>
      </p:sp>
      <p:sp>
        <p:nvSpPr>
          <p:cNvPr id="13" name="TextBox 12">
            <a:extLst>
              <a:ext uri="{FF2B5EF4-FFF2-40B4-BE49-F238E27FC236}">
                <a16:creationId xmlns:a16="http://schemas.microsoft.com/office/drawing/2014/main" id="{93F8C9F6-46AC-440D-A4FE-72F0AEDB7F79}"/>
              </a:ext>
            </a:extLst>
          </p:cNvPr>
          <p:cNvSpPr txBox="1"/>
          <p:nvPr/>
        </p:nvSpPr>
        <p:spPr>
          <a:xfrm>
            <a:off x="730336" y="5294784"/>
            <a:ext cx="1184620" cy="307777"/>
          </a:xfrm>
          <a:prstGeom prst="rect">
            <a:avLst/>
          </a:prstGeom>
          <a:noFill/>
        </p:spPr>
        <p:txBody>
          <a:bodyPr wrap="none" rtlCol="0">
            <a:spAutoFit/>
          </a:bodyPr>
          <a:lstStyle/>
          <a:p>
            <a:r>
              <a:rPr lang="lt-LT" sz="1400" cap="all" spc="120" dirty="0">
                <a:solidFill>
                  <a:schemeClr val="accent1"/>
                </a:solidFill>
                <a:latin typeface="+mj-lt"/>
              </a:rPr>
              <a:t>Par tevi</a:t>
            </a:r>
          </a:p>
        </p:txBody>
      </p:sp>
      <p:sp>
        <p:nvSpPr>
          <p:cNvPr id="14" name="TextBox 13">
            <a:extLst>
              <a:ext uri="{FF2B5EF4-FFF2-40B4-BE49-F238E27FC236}">
                <a16:creationId xmlns:a16="http://schemas.microsoft.com/office/drawing/2014/main" id="{D03DFCA7-26C1-4C01-8431-2DB4952DEE9D}"/>
              </a:ext>
            </a:extLst>
          </p:cNvPr>
          <p:cNvSpPr txBox="1"/>
          <p:nvPr/>
        </p:nvSpPr>
        <p:spPr>
          <a:xfrm>
            <a:off x="3779837" y="5294071"/>
            <a:ext cx="1616148" cy="307777"/>
          </a:xfrm>
          <a:prstGeom prst="rect">
            <a:avLst/>
          </a:prstGeom>
          <a:noFill/>
        </p:spPr>
        <p:txBody>
          <a:bodyPr wrap="none" rtlCol="0">
            <a:spAutoFit/>
          </a:bodyPr>
          <a:lstStyle/>
          <a:p>
            <a:r>
              <a:rPr lang="lt-LT" sz="1400" cap="all" spc="120" dirty="0">
                <a:solidFill>
                  <a:schemeClr val="accent1"/>
                </a:solidFill>
                <a:latin typeface="+mj-lt"/>
              </a:rPr>
              <a:t>piedāvājam</a:t>
            </a:r>
          </a:p>
        </p:txBody>
      </p:sp>
      <p:sp>
        <p:nvSpPr>
          <p:cNvPr id="15" name="TextBox 14">
            <a:extLst>
              <a:ext uri="{FF2B5EF4-FFF2-40B4-BE49-F238E27FC236}">
                <a16:creationId xmlns:a16="http://schemas.microsoft.com/office/drawing/2014/main" id="{61070CC1-0BB9-464D-ADC5-0E2934F18202}"/>
              </a:ext>
            </a:extLst>
          </p:cNvPr>
          <p:cNvSpPr txBox="1"/>
          <p:nvPr/>
        </p:nvSpPr>
        <p:spPr>
          <a:xfrm>
            <a:off x="241605" y="5598789"/>
            <a:ext cx="3409354" cy="3616375"/>
          </a:xfrm>
          <a:prstGeom prst="rect">
            <a:avLst/>
          </a:prstGeom>
          <a:noFill/>
        </p:spPr>
        <p:txBody>
          <a:bodyPr wrap="square" rtlCol="0">
            <a:spAutoFit/>
          </a:bodyPr>
          <a:lstStyle/>
          <a:p>
            <a:pPr marL="365760" indent="-137160">
              <a:spcAft>
                <a:spcPts val="600"/>
              </a:spcAft>
              <a:buFont typeface="Montserrat" panose="00000500000000000000" pitchFamily="2" charset="0"/>
              <a:buChar char="–"/>
            </a:pPr>
            <a:r>
              <a:rPr lang="lt-LT" sz="1200" dirty="0">
                <a:solidFill>
                  <a:schemeClr val="tx2"/>
                </a:solidFill>
              </a:rPr>
              <a:t>Tev ir </a:t>
            </a:r>
            <a:r>
              <a:rPr lang="lv-LV" sz="1200" dirty="0">
                <a:solidFill>
                  <a:schemeClr val="tx2"/>
                </a:solidFill>
              </a:rPr>
              <a:t>attiecīga</a:t>
            </a:r>
            <a:r>
              <a:rPr lang="lt-LT" sz="1200" dirty="0">
                <a:solidFill>
                  <a:schemeClr val="tx2"/>
                </a:solidFill>
              </a:rPr>
              <a:t> tehniskā izglītība (</a:t>
            </a:r>
            <a:r>
              <a:rPr lang="lv-LV" sz="1200" dirty="0">
                <a:solidFill>
                  <a:schemeClr val="tx2"/>
                </a:solidFill>
              </a:rPr>
              <a:t>var būt pēdējo kursu students/ -e)</a:t>
            </a:r>
            <a:endParaRPr lang="lt-LT" sz="1200" dirty="0">
              <a:solidFill>
                <a:schemeClr val="tx2"/>
              </a:solidFill>
            </a:endParaRPr>
          </a:p>
          <a:p>
            <a:pPr marL="365760" indent="-137160">
              <a:spcAft>
                <a:spcPts val="600"/>
              </a:spcAft>
              <a:buFont typeface="Montserrat" panose="00000500000000000000" pitchFamily="2" charset="0"/>
              <a:buChar char="–"/>
            </a:pPr>
            <a:r>
              <a:rPr lang="lt-LT" sz="1200" dirty="0">
                <a:solidFill>
                  <a:schemeClr val="tx2"/>
                </a:solidFill>
              </a:rPr>
              <a:t>Tehniskā domāšana un izpratne par būvniecības procesu</a:t>
            </a:r>
          </a:p>
          <a:p>
            <a:pPr marL="365760" indent="-137160">
              <a:spcAft>
                <a:spcPts val="600"/>
              </a:spcAft>
              <a:buFont typeface="Montserrat" panose="00000500000000000000" pitchFamily="2" charset="0"/>
              <a:buChar char="–"/>
            </a:pPr>
            <a:r>
              <a:rPr lang="lt-LT" sz="1200" dirty="0">
                <a:solidFill>
                  <a:schemeClr val="tx2"/>
                </a:solidFill>
              </a:rPr>
              <a:t>Vēlama vismaz 1 gada pieredze kā būvniecības projektu vai būvdarbu vadītāja asistentam</a:t>
            </a:r>
          </a:p>
          <a:p>
            <a:pPr marL="365760" indent="-137160">
              <a:spcAft>
                <a:spcPts val="600"/>
              </a:spcAft>
              <a:buFont typeface="Montserrat" panose="00000500000000000000" pitchFamily="2" charset="0"/>
              <a:buChar char="–"/>
            </a:pPr>
            <a:r>
              <a:rPr lang="lt-LT" sz="1200" dirty="0">
                <a:solidFill>
                  <a:schemeClr val="tx2"/>
                </a:solidFill>
              </a:rPr>
              <a:t>Zināšanas projektu lietvedībā un projektu dokumentācijā (vēlamās</a:t>
            </a:r>
          </a:p>
          <a:p>
            <a:pPr marL="365760" indent="-137160">
              <a:spcAft>
                <a:spcPts val="600"/>
              </a:spcAft>
              <a:buFont typeface="Montserrat" panose="00000500000000000000" pitchFamily="2" charset="0"/>
              <a:buChar char="–"/>
            </a:pPr>
            <a:r>
              <a:rPr lang="lt-LT" sz="1200" dirty="0">
                <a:solidFill>
                  <a:schemeClr val="tx2"/>
                </a:solidFill>
              </a:rPr>
              <a:t>Zināšanas/ pieredze inženiertehniskos vai infrastruktūras projektos</a:t>
            </a:r>
            <a:r>
              <a:rPr lang="ru-RU" sz="1200" dirty="0">
                <a:solidFill>
                  <a:schemeClr val="tx2"/>
                </a:solidFill>
              </a:rPr>
              <a:t> </a:t>
            </a:r>
            <a:r>
              <a:rPr lang="lv-LV" sz="1200" dirty="0">
                <a:solidFill>
                  <a:schemeClr val="tx2"/>
                </a:solidFill>
              </a:rPr>
              <a:t>(elektrība, vājstrāvas, kontakttīkli, </a:t>
            </a:r>
            <a:r>
              <a:rPr lang="lv-LV" sz="1200" dirty="0" err="1">
                <a:solidFill>
                  <a:schemeClr val="tx2"/>
                </a:solidFill>
              </a:rPr>
              <a:t>signālsakaru</a:t>
            </a:r>
            <a:r>
              <a:rPr lang="lv-LV" sz="1200" dirty="0">
                <a:solidFill>
                  <a:schemeClr val="tx2"/>
                </a:solidFill>
              </a:rPr>
              <a:t> sistēmas) tiks uzskatīta par priekšrocību</a:t>
            </a:r>
            <a:endParaRPr lang="lt-LT" sz="1200" dirty="0">
              <a:solidFill>
                <a:schemeClr val="tx2"/>
              </a:solidFill>
            </a:endParaRPr>
          </a:p>
          <a:p>
            <a:pPr marL="365760" indent="-137160">
              <a:spcAft>
                <a:spcPts val="600"/>
              </a:spcAft>
              <a:buFont typeface="Montserrat" panose="00000500000000000000" pitchFamily="2" charset="0"/>
              <a:buChar char="–"/>
            </a:pPr>
            <a:r>
              <a:rPr lang="lt-LT" sz="1200" dirty="0">
                <a:solidFill>
                  <a:schemeClr val="tx2"/>
                </a:solidFill>
              </a:rPr>
              <a:t>Tu esi komandas cilvēks, Tev piemīt augstā atbildības sajūta, teicamas sadarbības prasmes un precisitāte</a:t>
            </a:r>
          </a:p>
        </p:txBody>
      </p:sp>
      <p:sp>
        <p:nvSpPr>
          <p:cNvPr id="16" name="TextBox 15">
            <a:extLst>
              <a:ext uri="{FF2B5EF4-FFF2-40B4-BE49-F238E27FC236}">
                <a16:creationId xmlns:a16="http://schemas.microsoft.com/office/drawing/2014/main" id="{578FDB5F-7F22-49D6-96F3-2C00C9186BF8}"/>
              </a:ext>
            </a:extLst>
          </p:cNvPr>
          <p:cNvSpPr txBox="1"/>
          <p:nvPr/>
        </p:nvSpPr>
        <p:spPr>
          <a:xfrm>
            <a:off x="3322847" y="5585625"/>
            <a:ext cx="3815554" cy="2062103"/>
          </a:xfrm>
          <a:prstGeom prst="rect">
            <a:avLst/>
          </a:prstGeom>
          <a:noFill/>
        </p:spPr>
        <p:txBody>
          <a:bodyPr wrap="square" rtlCol="0">
            <a:spAutoFit/>
          </a:bodyPr>
          <a:lstStyle/>
          <a:p>
            <a:pPr marL="365760" indent="-137160">
              <a:spcAft>
                <a:spcPts val="600"/>
              </a:spcAft>
              <a:buFont typeface="Montserrat" panose="00000500000000000000" pitchFamily="2" charset="0"/>
              <a:buChar char="–"/>
            </a:pPr>
            <a:r>
              <a:rPr lang="lv-LV" sz="1200" dirty="0">
                <a:solidFill>
                  <a:schemeClr val="tx2"/>
                </a:solidFill>
              </a:rPr>
              <a:t>Dinamisku darbu profesionāļu komandā</a:t>
            </a:r>
          </a:p>
          <a:p>
            <a:pPr marL="365760" indent="-137160">
              <a:spcAft>
                <a:spcPts val="600"/>
              </a:spcAft>
              <a:buFont typeface="Montserrat" panose="00000500000000000000" pitchFamily="2" charset="0"/>
              <a:buChar char="–"/>
            </a:pPr>
            <a:r>
              <a:rPr lang="lv-LV" sz="1200" dirty="0">
                <a:solidFill>
                  <a:schemeClr val="tx2"/>
                </a:solidFill>
              </a:rPr>
              <a:t>Neierobežotas profesionālās un personīgās izaugsmes iespējas </a:t>
            </a:r>
          </a:p>
          <a:p>
            <a:pPr marL="365760" indent="-137160">
              <a:spcAft>
                <a:spcPts val="600"/>
              </a:spcAft>
              <a:buFont typeface="Montserrat" panose="00000500000000000000" pitchFamily="2" charset="0"/>
              <a:buChar char="–"/>
            </a:pPr>
            <a:r>
              <a:rPr lang="lv-LV" sz="1200" dirty="0">
                <a:solidFill>
                  <a:schemeClr val="tx2"/>
                </a:solidFill>
              </a:rPr>
              <a:t>Darba algu atkarībā no pieredzes un prasmēm</a:t>
            </a:r>
          </a:p>
          <a:p>
            <a:pPr marL="365760" indent="-137160">
              <a:spcAft>
                <a:spcPts val="600"/>
              </a:spcAft>
              <a:buFont typeface="Montserrat" panose="00000500000000000000" pitchFamily="2" charset="0"/>
              <a:buChar char="–"/>
            </a:pPr>
            <a:r>
              <a:rPr lang="lv-LV" sz="1200" dirty="0">
                <a:solidFill>
                  <a:schemeClr val="tx2"/>
                </a:solidFill>
              </a:rPr>
              <a:t>Veselības apdrošināšanu, apmaksātus mobilos sakarus, brīvdienu dzimšanas dienā un citus bonusus</a:t>
            </a:r>
          </a:p>
          <a:p>
            <a:pPr marL="365760" indent="-137160">
              <a:spcAft>
                <a:spcPts val="600"/>
              </a:spcAft>
              <a:buFont typeface="Montserrat" panose="00000500000000000000" pitchFamily="2" charset="0"/>
              <a:buChar char="–"/>
            </a:pPr>
            <a:r>
              <a:rPr lang="lv-LV" sz="1200" dirty="0">
                <a:solidFill>
                  <a:schemeClr val="tx2"/>
                </a:solidFill>
              </a:rPr>
              <a:t>Ērtu biroju ar bezmaksas autostāvvietu</a:t>
            </a:r>
          </a:p>
        </p:txBody>
      </p:sp>
      <p:sp>
        <p:nvSpPr>
          <p:cNvPr id="18" name="TextBox 17">
            <a:extLst>
              <a:ext uri="{FF2B5EF4-FFF2-40B4-BE49-F238E27FC236}">
                <a16:creationId xmlns:a16="http://schemas.microsoft.com/office/drawing/2014/main" id="{69DC255F-6499-44A1-BBFF-9F89F1FA75A7}"/>
              </a:ext>
            </a:extLst>
          </p:cNvPr>
          <p:cNvSpPr txBox="1"/>
          <p:nvPr/>
        </p:nvSpPr>
        <p:spPr>
          <a:xfrm>
            <a:off x="3625355" y="7857165"/>
            <a:ext cx="3311519" cy="1384995"/>
          </a:xfrm>
          <a:prstGeom prst="rect">
            <a:avLst/>
          </a:prstGeom>
          <a:noFill/>
        </p:spPr>
        <p:txBody>
          <a:bodyPr wrap="square" rtlCol="0">
            <a:spAutoFit/>
          </a:bodyPr>
          <a:lstStyle/>
          <a:p>
            <a:pPr algn="just"/>
            <a:r>
              <a:rPr lang="lv-LV" sz="1050" dirty="0">
                <a:solidFill>
                  <a:schemeClr val="tx2"/>
                </a:solidFill>
              </a:rPr>
              <a:t>FIMA ir vadošais viedo infrastruktūras risinājumu uzņēmums Baltijas jūras reģionā.  Vairāk nekā 30 gadu ilgās darbības laikā uzņēmums iesaistīts nozīmīgos publiskās un privātās infrastruktūras modernizācijas projektos. FIMA grupas uzņēmumos ir 500 darbinieku Latvijā, Lietuvā un Polijā. www.fima.lv</a:t>
            </a:r>
            <a:endParaRPr lang="lt-LT" sz="1050" dirty="0">
              <a:solidFill>
                <a:schemeClr val="tx2"/>
              </a:solidFill>
            </a:endParaRPr>
          </a:p>
        </p:txBody>
      </p:sp>
      <p:sp>
        <p:nvSpPr>
          <p:cNvPr id="19" name="TextBox 18">
            <a:extLst>
              <a:ext uri="{FF2B5EF4-FFF2-40B4-BE49-F238E27FC236}">
                <a16:creationId xmlns:a16="http://schemas.microsoft.com/office/drawing/2014/main" id="{31E76FB8-40A1-4D3A-A719-D4F8622F9460}"/>
              </a:ext>
            </a:extLst>
          </p:cNvPr>
          <p:cNvSpPr txBox="1"/>
          <p:nvPr/>
        </p:nvSpPr>
        <p:spPr>
          <a:xfrm>
            <a:off x="3606685" y="7674734"/>
            <a:ext cx="1109278" cy="276999"/>
          </a:xfrm>
          <a:prstGeom prst="rect">
            <a:avLst/>
          </a:prstGeom>
          <a:noFill/>
        </p:spPr>
        <p:txBody>
          <a:bodyPr wrap="none" rtlCol="0">
            <a:spAutoFit/>
          </a:bodyPr>
          <a:lstStyle/>
          <a:p>
            <a:r>
              <a:rPr lang="lt-LT" sz="1200" cap="all" spc="120" dirty="0">
                <a:solidFill>
                  <a:schemeClr val="accent1"/>
                </a:solidFill>
                <a:latin typeface="+mj-lt"/>
              </a:rPr>
              <a:t>Par fima</a:t>
            </a:r>
          </a:p>
        </p:txBody>
      </p:sp>
      <p:pic>
        <p:nvPicPr>
          <p:cNvPr id="21" name="Graphic 20">
            <a:extLst>
              <a:ext uri="{FF2B5EF4-FFF2-40B4-BE49-F238E27FC236}">
                <a16:creationId xmlns:a16="http://schemas.microsoft.com/office/drawing/2014/main" id="{2ED7E346-2CBB-4C37-BF88-210AD318030C}"/>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7290029" y="8686028"/>
            <a:ext cx="164967" cy="89982"/>
          </a:xfrm>
          <a:prstGeom prst="rect">
            <a:avLst/>
          </a:prstGeom>
        </p:spPr>
      </p:pic>
      <p:pic>
        <p:nvPicPr>
          <p:cNvPr id="22" name="Graphic 21">
            <a:extLst>
              <a:ext uri="{FF2B5EF4-FFF2-40B4-BE49-F238E27FC236}">
                <a16:creationId xmlns:a16="http://schemas.microsoft.com/office/drawing/2014/main" id="{CF39F89F-21E9-4D49-B67E-9A3CB6851AA8}"/>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7309842" y="8945388"/>
            <a:ext cx="125345" cy="139272"/>
          </a:xfrm>
          <a:prstGeom prst="rect">
            <a:avLst/>
          </a:prstGeom>
        </p:spPr>
      </p:pic>
      <p:sp>
        <p:nvSpPr>
          <p:cNvPr id="23" name="TextBox 22">
            <a:extLst>
              <a:ext uri="{FF2B5EF4-FFF2-40B4-BE49-F238E27FC236}">
                <a16:creationId xmlns:a16="http://schemas.microsoft.com/office/drawing/2014/main" id="{BC364E71-92D7-414A-AA2F-6A2FE25BE289}"/>
              </a:ext>
            </a:extLst>
          </p:cNvPr>
          <p:cNvSpPr txBox="1"/>
          <p:nvPr/>
        </p:nvSpPr>
        <p:spPr>
          <a:xfrm rot="16200000">
            <a:off x="7028393" y="8080093"/>
            <a:ext cx="739305" cy="276999"/>
          </a:xfrm>
          <a:prstGeom prst="rect">
            <a:avLst/>
          </a:prstGeom>
          <a:noFill/>
        </p:spPr>
        <p:txBody>
          <a:bodyPr wrap="none" rtlCol="0">
            <a:spAutoFit/>
          </a:bodyPr>
          <a:lstStyle/>
          <a:p>
            <a:r>
              <a:rPr lang="lt-LT" sz="1200" dirty="0">
                <a:solidFill>
                  <a:schemeClr val="bg1"/>
                </a:solidFill>
                <a:latin typeface="Montserrat ExtraBold" panose="00000900000000000000" pitchFamily="2" charset="0"/>
              </a:rPr>
              <a:t>fima.lv</a:t>
            </a:r>
          </a:p>
        </p:txBody>
      </p:sp>
      <p:sp>
        <p:nvSpPr>
          <p:cNvPr id="24" name="TextBox 23">
            <a:extLst>
              <a:ext uri="{FF2B5EF4-FFF2-40B4-BE49-F238E27FC236}">
                <a16:creationId xmlns:a16="http://schemas.microsoft.com/office/drawing/2014/main" id="{6D4FB6DE-F28E-48A5-B9C9-ECEF3A486650}"/>
              </a:ext>
            </a:extLst>
          </p:cNvPr>
          <p:cNvSpPr txBox="1"/>
          <p:nvPr/>
        </p:nvSpPr>
        <p:spPr>
          <a:xfrm>
            <a:off x="436531" y="9319122"/>
            <a:ext cx="6686612" cy="600164"/>
          </a:xfrm>
          <a:prstGeom prst="rect">
            <a:avLst/>
          </a:prstGeom>
          <a:noFill/>
        </p:spPr>
        <p:txBody>
          <a:bodyPr wrap="square" rtlCol="0">
            <a:spAutoFit/>
          </a:bodyPr>
          <a:lstStyle/>
          <a:p>
            <a:pPr algn="ctr"/>
            <a:r>
              <a:rPr lang="lt-LT" sz="1100" dirty="0">
                <a:solidFill>
                  <a:schemeClr val="tx2"/>
                </a:solidFill>
              </a:rPr>
              <a:t>Priecāsimies par Tavu pieteikumu, CV un motivācijas vēstuli</a:t>
            </a:r>
            <a:r>
              <a:rPr lang="en-US" sz="1100" dirty="0">
                <a:solidFill>
                  <a:schemeClr val="tx2"/>
                </a:solidFill>
              </a:rPr>
              <a:t> </a:t>
            </a:r>
            <a:r>
              <a:rPr lang="en-US" sz="1100" dirty="0" err="1">
                <a:solidFill>
                  <a:schemeClr val="tx2"/>
                </a:solidFill>
              </a:rPr>
              <a:t>uz</a:t>
            </a:r>
            <a:r>
              <a:rPr lang="en-US" sz="1100" dirty="0">
                <a:solidFill>
                  <a:schemeClr val="tx2"/>
                </a:solidFill>
              </a:rPr>
              <a:t> </a:t>
            </a:r>
            <a:r>
              <a:rPr lang="en-US" sz="1100">
                <a:solidFill>
                  <a:schemeClr val="tx2"/>
                </a:solidFill>
              </a:rPr>
              <a:t>info@fima.lv</a:t>
            </a:r>
            <a:r>
              <a:rPr lang="lt-LT" sz="1100">
                <a:solidFill>
                  <a:schemeClr val="tx2"/>
                </a:solidFill>
              </a:rPr>
              <a:t>. </a:t>
            </a:r>
            <a:endParaRPr lang="lt-LT" sz="1100" dirty="0">
              <a:solidFill>
                <a:schemeClr val="tx2"/>
              </a:solidFill>
            </a:endParaRPr>
          </a:p>
          <a:p>
            <a:pPr algn="ctr"/>
            <a:r>
              <a:rPr lang="lt-LT" sz="1100" dirty="0">
                <a:solidFill>
                  <a:schemeClr val="tx2"/>
                </a:solidFill>
              </a:rPr>
              <a:t>Sazināsimies tikai ar 2.kārtas kandidātiem.</a:t>
            </a:r>
          </a:p>
          <a:p>
            <a:r>
              <a:rPr lang="lt-LT" sz="1100" dirty="0">
                <a:solidFill>
                  <a:schemeClr val="tx2"/>
                </a:solidFill>
              </a:rPr>
              <a:t>  </a:t>
            </a:r>
          </a:p>
        </p:txBody>
      </p:sp>
      <p:sp>
        <p:nvSpPr>
          <p:cNvPr id="3" name="Rectangle 2">
            <a:extLst>
              <a:ext uri="{FF2B5EF4-FFF2-40B4-BE49-F238E27FC236}">
                <a16:creationId xmlns:a16="http://schemas.microsoft.com/office/drawing/2014/main" id="{584AE3E9-16B2-62CD-C9D7-62550AA663B9}"/>
              </a:ext>
            </a:extLst>
          </p:cNvPr>
          <p:cNvSpPr/>
          <p:nvPr/>
        </p:nvSpPr>
        <p:spPr>
          <a:xfrm>
            <a:off x="-9188" y="9996247"/>
            <a:ext cx="7559674" cy="690701"/>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t-LT"/>
          </a:p>
        </p:txBody>
      </p:sp>
      <p:sp>
        <p:nvSpPr>
          <p:cNvPr id="2" name="TextBox 1">
            <a:extLst>
              <a:ext uri="{FF2B5EF4-FFF2-40B4-BE49-F238E27FC236}">
                <a16:creationId xmlns:a16="http://schemas.microsoft.com/office/drawing/2014/main" id="{A1F9C57B-2511-C754-7B44-5B062B2583C7}"/>
              </a:ext>
            </a:extLst>
          </p:cNvPr>
          <p:cNvSpPr txBox="1"/>
          <p:nvPr/>
        </p:nvSpPr>
        <p:spPr>
          <a:xfrm>
            <a:off x="-9188" y="10028344"/>
            <a:ext cx="7559674" cy="877163"/>
          </a:xfrm>
          <a:prstGeom prst="rect">
            <a:avLst/>
          </a:prstGeom>
          <a:noFill/>
        </p:spPr>
        <p:txBody>
          <a:bodyPr wrap="square" rtlCol="0">
            <a:spAutoFit/>
          </a:bodyPr>
          <a:lstStyle/>
          <a:p>
            <a:pPr algn="ctr"/>
            <a:r>
              <a:rPr lang="lv-LV" sz="1000" i="1" dirty="0">
                <a:solidFill>
                  <a:schemeClr val="tx2"/>
                </a:solidFill>
                <a:ea typeface="Calibri" panose="020F0502020204030204" pitchFamily="34" charset="0"/>
                <a:cs typeface="Aptos" panose="020B0004020202020204" pitchFamily="34" charset="0"/>
              </a:rPr>
              <a:t>Iesniegto personas datu apstrādi ar mērķi nodrošināt šī amata konkursa pretendentu izvērtēšanu un atlasi veiks personas datu pārzinis – SIA FIMA, Reģ.Nr.40003880486, adrese Dzelzavas iela 120G, Rīga, LV-1021. Pretendenta dati tiks uzglabāti 4 mēnešus pēc to iesniegšanas. Savu personas datu apstrādes piekrišanu var atsaukt jebkurā laikā, nosūtot iesniegumu uz info@fima.lv.</a:t>
            </a:r>
            <a:endParaRPr lang="lt-LT" sz="1000" i="1" dirty="0">
              <a:solidFill>
                <a:schemeClr val="tx2"/>
              </a:solidFill>
            </a:endParaRPr>
          </a:p>
          <a:p>
            <a:pPr algn="ctr"/>
            <a:endParaRPr lang="lt-LT" sz="1100" dirty="0">
              <a:solidFill>
                <a:schemeClr val="tx2"/>
              </a:solidFill>
            </a:endParaRPr>
          </a:p>
        </p:txBody>
      </p:sp>
    </p:spTree>
    <p:extLst>
      <p:ext uri="{BB962C8B-B14F-4D97-AF65-F5344CB8AC3E}">
        <p14:creationId xmlns:p14="http://schemas.microsoft.com/office/powerpoint/2010/main" val="3276547551"/>
      </p:ext>
    </p:extLst>
  </p:cSld>
  <p:clrMapOvr>
    <a:masterClrMapping/>
  </p:clrMapOvr>
</p:sld>
</file>

<file path=ppt/theme/theme1.xml><?xml version="1.0" encoding="utf-8"?>
<a:theme xmlns:a="http://schemas.openxmlformats.org/drawingml/2006/main" name="Office Theme">
  <a:themeElements>
    <a:clrScheme name="FIMA">
      <a:dk1>
        <a:sysClr val="windowText" lastClr="000000"/>
      </a:dk1>
      <a:lt1>
        <a:sysClr val="window" lastClr="FFFFFF"/>
      </a:lt1>
      <a:dk2>
        <a:srgbClr val="595959"/>
      </a:dk2>
      <a:lt2>
        <a:srgbClr val="F2F2F2"/>
      </a:lt2>
      <a:accent1>
        <a:srgbClr val="DC2D36"/>
      </a:accent1>
      <a:accent2>
        <a:srgbClr val="595959"/>
      </a:accent2>
      <a:accent3>
        <a:srgbClr val="7E0000"/>
      </a:accent3>
      <a:accent4>
        <a:srgbClr val="FFC000"/>
      </a:accent4>
      <a:accent5>
        <a:srgbClr val="5B9BD5"/>
      </a:accent5>
      <a:accent6>
        <a:srgbClr val="70AD47"/>
      </a:accent6>
      <a:hlink>
        <a:srgbClr val="DC2D36"/>
      </a:hlink>
      <a:folHlink>
        <a:srgbClr val="DC2D36"/>
      </a:folHlink>
    </a:clrScheme>
    <a:fontScheme name="FIMA_02">
      <a:majorFont>
        <a:latin typeface="Montserrat Bold"/>
        <a:ea typeface=""/>
        <a:cs typeface=""/>
      </a:majorFont>
      <a:minorFont>
        <a:latin typeface="Montserrat regular"/>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TaxCatchAll xmlns="789799b9-04a2-4d5a-8ee3-a61820293887" xsi:nil="true"/>
    <lcf76f155ced4ddcb4097134ff3c332f xmlns="bad5bac3-f295-4d75-83d7-345e6dd2cc98">
      <Terms xmlns="http://schemas.microsoft.com/office/infopath/2007/PartnerControls"/>
    </lcf76f155ced4ddcb4097134ff3c332f>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E51F7B16520F254EACFFCDCB3BD07E2F" ma:contentTypeVersion="13" ma:contentTypeDescription="Create a new document." ma:contentTypeScope="" ma:versionID="49d9b9c45c7cba88fcd943f4e0885fb1">
  <xsd:schema xmlns:xsd="http://www.w3.org/2001/XMLSchema" xmlns:xs="http://www.w3.org/2001/XMLSchema" xmlns:p="http://schemas.microsoft.com/office/2006/metadata/properties" xmlns:ns2="bad5bac3-f295-4d75-83d7-345e6dd2cc98" xmlns:ns3="789799b9-04a2-4d5a-8ee3-a61820293887" targetNamespace="http://schemas.microsoft.com/office/2006/metadata/properties" ma:root="true" ma:fieldsID="baf95f6a7f944dfe6dda7a050a97dee7" ns2:_="" ns3:_="">
    <xsd:import namespace="bad5bac3-f295-4d75-83d7-345e6dd2cc98"/>
    <xsd:import namespace="789799b9-04a2-4d5a-8ee3-a61820293887"/>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lcf76f155ced4ddcb4097134ff3c332f" minOccurs="0"/>
                <xsd:element ref="ns3:TaxCatchAll" minOccurs="0"/>
                <xsd:element ref="ns2:MediaServiceDateTaken" minOccurs="0"/>
                <xsd:element ref="ns2:MediaServiceOCR" minOccurs="0"/>
                <xsd:element ref="ns2:MediaServiceGenerationTime" minOccurs="0"/>
                <xsd:element ref="ns2:MediaServiceEventHashCode" minOccurs="0"/>
                <xsd:element ref="ns2:MediaServiceBillingMetadata" minOccurs="0"/>
                <xsd:element ref="ns2:MediaServiceLocation"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ad5bac3-f295-4d75-83d7-345e6dd2cc9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lcf76f155ced4ddcb4097134ff3c332f" ma:index="12" nillable="true" ma:taxonomy="true" ma:internalName="lcf76f155ced4ddcb4097134ff3c332f" ma:taxonomyFieldName="MediaServiceImageTags" ma:displayName="Image Tags" ma:readOnly="false" ma:fieldId="{5cf76f15-5ced-4ddc-b409-7134ff3c332f}" ma:taxonomyMulti="true" ma:sspId="f8ba57bd-b0e9-440f-bf93-be3a5a1145a9" ma:termSetId="09814cd3-568e-fe90-9814-8d621ff8fb84" ma:anchorId="fba54fb3-c3e1-fe81-a776-ca4b69148c4d" ma:open="true" ma:isKeyword="false">
      <xsd:complexType>
        <xsd:sequence>
          <xsd:element ref="pc:Terms" minOccurs="0" maxOccurs="1"/>
        </xsd:sequence>
      </xsd:complexType>
    </xsd:element>
    <xsd:element name="MediaServiceDateTaken" ma:index="14" nillable="true" ma:displayName="MediaServiceDateTaken" ma:description="" ma:hidden="true" ma:indexed="true" ma:internalName="MediaServiceDateTaken"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BillingMetadata" ma:index="18" nillable="true" ma:displayName="MediaServiceBillingMetadata" ma:hidden="true" ma:internalName="MediaServiceBillingMetadata" ma:readOnly="true">
      <xsd:simpleType>
        <xsd:restriction base="dms:Note"/>
      </xsd:simpleType>
    </xsd:element>
    <xsd:element name="MediaServiceLocation" ma:index="19" nillable="true" ma:displayName="Location" ma:description="" ma:indexed="true" ma:internalName="MediaServiceLocation" ma:readOnly="true">
      <xsd:simpleType>
        <xsd:restriction base="dms:Text"/>
      </xsd:simpleType>
    </xsd:element>
    <xsd:element name="MediaLengthInSeconds" ma:index="20"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789799b9-04a2-4d5a-8ee3-a61820293887" elementFormDefault="qualified">
    <xsd:import namespace="http://schemas.microsoft.com/office/2006/documentManagement/types"/>
    <xsd:import namespace="http://schemas.microsoft.com/office/infopath/2007/PartnerControls"/>
    <xsd:element name="TaxCatchAll" ma:index="13" nillable="true" ma:displayName="Taxonomy Catch All Column" ma:hidden="true" ma:list="{6beee6d5-23cc-4e4e-8cef-70260becaf97}" ma:internalName="TaxCatchAll" ma:showField="CatchAllData" ma:web="789799b9-04a2-4d5a-8ee3-a61820293887">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27FB4E57-4F8B-44DA-A6FD-7EFF9515533B}">
  <ds:schemaRefs>
    <ds:schemaRef ds:uri="http://schemas.microsoft.com/sharepoint/v3/contenttype/forms"/>
  </ds:schemaRefs>
</ds:datastoreItem>
</file>

<file path=customXml/itemProps2.xml><?xml version="1.0" encoding="utf-8"?>
<ds:datastoreItem xmlns:ds="http://schemas.openxmlformats.org/officeDocument/2006/customXml" ds:itemID="{4BAC2640-59D2-4991-A6D6-20D77B16DD45}">
  <ds:schemaRefs>
    <ds:schemaRef ds:uri="2c7cd482-55e7-4888-803a-0207c1233502"/>
    <ds:schemaRef ds:uri="a7403ce9-2b7b-4e0f-911a-79ab87e36e5b"/>
    <ds:schemaRef ds:uri="http://schemas.microsoft.com/office/2006/metadata/properties"/>
    <ds:schemaRef ds:uri="http://schemas.microsoft.com/office/infopath/2007/PartnerControls"/>
    <ds:schemaRef ds:uri="789799b9-04a2-4d5a-8ee3-a61820293887"/>
    <ds:schemaRef ds:uri="bad5bac3-f295-4d75-83d7-345e6dd2cc98"/>
  </ds:schemaRefs>
</ds:datastoreItem>
</file>

<file path=customXml/itemProps3.xml><?xml version="1.0" encoding="utf-8"?>
<ds:datastoreItem xmlns:ds="http://schemas.openxmlformats.org/officeDocument/2006/customXml" ds:itemID="{75229F98-1A05-453D-BB51-74B9CF43BE02}"/>
</file>

<file path=docProps/app.xml><?xml version="1.0" encoding="utf-8"?>
<Properties xmlns="http://schemas.openxmlformats.org/officeDocument/2006/extended-properties" xmlns:vt="http://schemas.openxmlformats.org/officeDocument/2006/docPropsVTypes">
  <Template>Office Theme</Template>
  <TotalTime>19</TotalTime>
  <Words>321</Words>
  <Application>Microsoft Office PowerPoint</Application>
  <PresentationFormat>Custom</PresentationFormat>
  <Paragraphs>29</Paragraphs>
  <Slides>1</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vt:i4>
      </vt:variant>
    </vt:vector>
  </HeadingPairs>
  <TitlesOfParts>
    <vt:vector size="8" baseType="lpstr">
      <vt:lpstr>Calibri</vt:lpstr>
      <vt:lpstr>Montserrat regular</vt:lpstr>
      <vt:lpstr>Montserrat Bold</vt:lpstr>
      <vt:lpstr>Montserrat ExtraBold</vt:lpstr>
      <vt:lpstr>Montserrat</vt:lpstr>
      <vt:lpstr>Arial</vt:lpstr>
      <vt:lpstr>Office Theme</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Živilė Banionė</dc:creator>
  <cp:lastModifiedBy>Svetlana Pugeja</cp:lastModifiedBy>
  <cp:revision>2</cp:revision>
  <dcterms:created xsi:type="dcterms:W3CDTF">2019-08-09T13:30:49Z</dcterms:created>
  <dcterms:modified xsi:type="dcterms:W3CDTF">2025-07-07T06:53:49Z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0x010100E51F7B16520F254EACFFCDCB3BD07E2F</vt:lpwstr>
  </property>
  <property fmtid="{D5CDD505-2E9C-101B-9397-08002B2CF9AE}" pid="3" name="MediaServiceImageTags">
    <vt:lpwstr/>
  </property>
  <property fmtid="{D5CDD505-2E9C-101B-9397-08002B2CF9AE}" pid="4" name="xd_ProgID">
    <vt:lpwstr/>
  </property>
  <property fmtid="{D5CDD505-2E9C-101B-9397-08002B2CF9AE}" pid="5" name="ComplianceAssetId">
    <vt:lpwstr/>
  </property>
  <property fmtid="{D5CDD505-2E9C-101B-9397-08002B2CF9AE}" pid="6" name="TemplateUrl">
    <vt:lpwstr/>
  </property>
  <property fmtid="{D5CDD505-2E9C-101B-9397-08002B2CF9AE}" pid="7" name="_ExtendedDescription">
    <vt:lpwstr/>
  </property>
  <property fmtid="{D5CDD505-2E9C-101B-9397-08002B2CF9AE}" pid="8" name="TriggerFlowInfo">
    <vt:lpwstr/>
  </property>
  <property fmtid="{D5CDD505-2E9C-101B-9397-08002B2CF9AE}" pid="9" name="xd_Signature">
    <vt:bool>false</vt:bool>
  </property>
</Properties>
</file>